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theme/theme4.xml" ContentType="application/vnd.openxmlformats-officedocument.theme+xml"/>
  <Override PartName="/ppt/slideLayouts/slideLayout5.xml" ContentType="application/vnd.openxmlformats-officedocument.presentationml.slideLayout+xml"/>
  <Override PartName="/ppt/theme/theme5.xml" ContentType="application/vnd.openxmlformats-officedocument.theme+xml"/>
  <Override PartName="/ppt/slideLayouts/slideLayout6.xml" ContentType="application/vnd.openxmlformats-officedocument.presentationml.slideLayout+xml"/>
  <Override PartName="/ppt/theme/theme6.xml" ContentType="application/vnd.openxmlformats-officedocument.theme+xml"/>
  <Override PartName="/ppt/slideLayouts/slideLayout7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6" r:id="rId1"/>
    <p:sldMasterId id="2147483659" r:id="rId2"/>
    <p:sldMasterId id="2147483661" r:id="rId3"/>
    <p:sldMasterId id="2147483663" r:id="rId4"/>
    <p:sldMasterId id="2147483665" r:id="rId5"/>
    <p:sldMasterId id="2147483667" r:id="rId6"/>
    <p:sldMasterId id="2147483669" r:id="rId7"/>
  </p:sldMasterIdLst>
  <p:notesMasterIdLst>
    <p:notesMasterId r:id="rId25"/>
  </p:notesMasterIdLst>
  <p:sldIdLst>
    <p:sldId id="256" r:id="rId8"/>
    <p:sldId id="271" r:id="rId9"/>
    <p:sldId id="320" r:id="rId10"/>
    <p:sldId id="322" r:id="rId11"/>
    <p:sldId id="321" r:id="rId12"/>
    <p:sldId id="323" r:id="rId13"/>
    <p:sldId id="324" r:id="rId14"/>
    <p:sldId id="325" r:id="rId15"/>
    <p:sldId id="326" r:id="rId16"/>
    <p:sldId id="327" r:id="rId17"/>
    <p:sldId id="328" r:id="rId18"/>
    <p:sldId id="336" r:id="rId19"/>
    <p:sldId id="330" r:id="rId20"/>
    <p:sldId id="331" r:id="rId21"/>
    <p:sldId id="332" r:id="rId22"/>
    <p:sldId id="333" r:id="rId23"/>
    <p:sldId id="305" r:id="rId24"/>
  </p:sldIdLst>
  <p:sldSz cx="9144000" cy="5143500" type="screen16x9"/>
  <p:notesSz cx="7077075" cy="936942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83D896B8-E2D7-4258-88B1-22605E6DD25F}">
          <p14:sldIdLst>
            <p14:sldId id="256"/>
            <p14:sldId id="271"/>
            <p14:sldId id="320"/>
            <p14:sldId id="322"/>
            <p14:sldId id="321"/>
            <p14:sldId id="323"/>
            <p14:sldId id="324"/>
            <p14:sldId id="325"/>
            <p14:sldId id="326"/>
            <p14:sldId id="327"/>
            <p14:sldId id="328"/>
            <p14:sldId id="336"/>
            <p14:sldId id="330"/>
            <p14:sldId id="331"/>
            <p14:sldId id="332"/>
            <p14:sldId id="333"/>
            <p14:sldId id="305"/>
          </p14:sldIdLst>
        </p14:section>
        <p14:section name="Your Turn" id="{C5A8A8A5-4C27-48C9-97A4-31B17122EAFA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91121"/>
    <a:srgbClr val="FAFAFA"/>
    <a:srgbClr val="F7F7F7"/>
    <a:srgbClr val="EEF6F0"/>
    <a:srgbClr val="700000"/>
    <a:srgbClr val="993300"/>
    <a:srgbClr val="8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386" autoAdjust="0"/>
    <p:restoredTop sz="80616" autoAdjust="0"/>
  </p:normalViewPr>
  <p:slideViewPr>
    <p:cSldViewPr>
      <p:cViewPr varScale="1">
        <p:scale>
          <a:sx n="111" d="100"/>
          <a:sy n="111" d="100"/>
        </p:scale>
        <p:origin x="738" y="96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228600" cy="2286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4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theme" Target="theme/theme1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67050" cy="4683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08438" y="0"/>
            <a:ext cx="3067050" cy="4683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CA2E56-26A7-48B0-8AC1-3B2414D82EA3}" type="datetimeFigureOut">
              <a:rPr lang="en-US" smtClean="0"/>
              <a:t>4/23/2016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15925" y="703263"/>
            <a:ext cx="6245225" cy="35131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8025" y="4449763"/>
            <a:ext cx="5661025" cy="42164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99525"/>
            <a:ext cx="3067050" cy="468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08438" y="8899525"/>
            <a:ext cx="3067050" cy="468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96B062-DEDE-4399-8EE2-30F35F5C98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341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8499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1673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1089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9394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0853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6857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2354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0396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Here are some things to think about … nothing to submit.</a:t>
            </a:r>
          </a:p>
          <a:p>
            <a:endParaRPr lang="en-US" baseline="0" dirty="0"/>
          </a:p>
          <a:p>
            <a:r>
              <a:rPr lang="en-US" baseline="0" dirty="0"/>
              <a:t>Share your thoughts in the online portal </a:t>
            </a:r>
            <a:r>
              <a:rPr lang="en-US" baseline="0"/>
              <a:t>discussion area.</a:t>
            </a: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>
                <a:solidFill>
                  <a:prstClr val="black"/>
                </a:solidFill>
              </a:rPr>
              <a:pPr/>
              <a:t>17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42168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 additional</a:t>
            </a:r>
            <a:r>
              <a:rPr lang="en-US" baseline="0" dirty="0"/>
              <a:t> information on concurrency</a:t>
            </a:r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4844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0122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1943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382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9633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6124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0704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0763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698871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123950"/>
            <a:ext cx="4114800" cy="37338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5089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7642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89077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15559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81370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3585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5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6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9000"/>
                    </a14:imgEffect>
                  </a14:imgLayer>
                </a14:imgProps>
              </a:ext>
            </a:extLst>
          </a:blip>
          <a:srcRect/>
          <a:stretch>
            <a:fillRect l="-10000" t="-3000" r="-10000" b="-2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206375"/>
            <a:ext cx="85344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200150"/>
            <a:ext cx="8534400" cy="28956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304800" y="3714750"/>
            <a:ext cx="3505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anose="02040502050505030304" pitchFamily="18" charset="0"/>
              </a:rPr>
              <a:t>Advanced</a:t>
            </a:r>
            <a:r>
              <a:rPr lang="en-US" baseline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anose="02040502050505030304" pitchFamily="18" charset="0"/>
              </a:rPr>
              <a:t> Java Features</a:t>
            </a:r>
            <a:endParaRPr 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15769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4800" kern="1200">
          <a:solidFill>
            <a:schemeClr val="bg1">
              <a:lumMod val="9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bg1">
              <a:lumMod val="95000"/>
            </a:schemeClr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400" kern="1200">
          <a:solidFill>
            <a:schemeClr val="bg1">
              <a:lumMod val="95000"/>
            </a:schemeClr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bg1">
              <a:lumMod val="95000"/>
            </a:schemeClr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400" kern="1200">
          <a:solidFill>
            <a:schemeClr val="bg1">
              <a:lumMod val="95000"/>
            </a:schemeClr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400" kern="1200">
          <a:solidFill>
            <a:schemeClr val="bg1">
              <a:lumMod val="95000"/>
            </a:schemeClr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8000"/>
                    </a14:imgEffect>
                  </a14:imgLayer>
                </a14:imgProps>
              </a:ext>
            </a:extLst>
          </a:blip>
          <a:srcRect/>
          <a:stretch>
            <a:fillRect l="-34000" t="-45000" r="-40000" b="-3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358775"/>
            <a:ext cx="8229600" cy="688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47750"/>
            <a:ext cx="8610600" cy="381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82000" y="45529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80000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609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rgbClr val="700000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l="-2000" t="-3000" r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200" y="57151"/>
            <a:ext cx="89916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" y="666750"/>
            <a:ext cx="8991600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58200" y="47053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97669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l="-36000" t="-20000" r="-30000" b="-4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799" y="361950"/>
            <a:ext cx="8534401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971550"/>
            <a:ext cx="8534400" cy="3124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53400" y="37909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76163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tx2">
              <a:lumMod val="7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l="-12000" t="-6000" r="-14000" b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90487"/>
            <a:ext cx="79248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8631" y="702468"/>
            <a:ext cx="8382000" cy="43076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10400" y="47053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1603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tx2">
              <a:lumMod val="7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l="-9000" t="-8000" r="-16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90487"/>
            <a:ext cx="79248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" y="742950"/>
            <a:ext cx="8708231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72400" y="47053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7810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tx2">
              <a:lumMod val="7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l="-13000" t="-19000" r="-11000" b="-2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209550"/>
            <a:ext cx="83820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1" y="819150"/>
            <a:ext cx="68580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58200" y="47815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8927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tx2">
              <a:lumMod val="7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tackoverflow.com/questions/17959663/why-is-node-js-single-threaded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hyperlink" Target="https://en.wikipedia.org/wiki/Relational_database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Relational Databases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200151"/>
            <a:ext cx="3962400" cy="2514599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Tables</a:t>
            </a:r>
          </a:p>
          <a:p>
            <a:pPr>
              <a:buFont typeface="Arial" charset="0"/>
              <a:buChar char="•"/>
            </a:pPr>
            <a:r>
              <a:rPr lang="en-US" dirty="0"/>
              <a:t>Constraints</a:t>
            </a:r>
          </a:p>
          <a:p>
            <a:pPr>
              <a:buFont typeface="Arial" charset="0"/>
              <a:buChar char="•"/>
            </a:pPr>
            <a:r>
              <a:rPr lang="en-US" dirty="0"/>
              <a:t>Relationships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Select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Join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194798"/>
            <a:ext cx="4188928" cy="2784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3293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76200" y="57151"/>
            <a:ext cx="8991600" cy="609600"/>
          </a:xfrm>
        </p:spPr>
        <p:txBody>
          <a:bodyPr/>
          <a:lstStyle/>
          <a:p>
            <a:r>
              <a:rPr lang="en-US" dirty="0"/>
              <a:t>Select, Where, Order By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-1603779" y="9139947"/>
            <a:ext cx="390181" cy="269199"/>
          </a:xfrm>
        </p:spPr>
        <p:txBody>
          <a:bodyPr>
            <a:normAutofit fontScale="25000" lnSpcReduction="20000"/>
          </a:bodyPr>
          <a:lstStyle/>
          <a:p>
            <a:r>
              <a:rPr lang="en-US" dirty="0"/>
              <a:t>Streams of bytes … two ways (into your program and out of your program)</a:t>
            </a:r>
          </a:p>
          <a:p>
            <a:r>
              <a:rPr lang="en-US" dirty="0"/>
              <a:t>Disks, consoles, sockets, keyboards, printers</a:t>
            </a:r>
          </a:p>
          <a:p>
            <a:r>
              <a:rPr lang="en-US" dirty="0"/>
              <a:t>Know how to talk streams and you can talk to anything</a:t>
            </a:r>
          </a:p>
          <a:p>
            <a:r>
              <a:rPr lang="en-US" dirty="0"/>
              <a:t>Initialization (constructor) is different. Use is the same.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t>10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283370" y="1097280"/>
            <a:ext cx="685800" cy="27699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ISBN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69170" y="1097280"/>
            <a:ext cx="914400" cy="27699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Name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883570" y="1097280"/>
            <a:ext cx="685800" cy="27699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Price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569370" y="1097280"/>
            <a:ext cx="1066800" cy="27699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Publisher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83370" y="1371600"/>
            <a:ext cx="685800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1234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69170" y="1371600"/>
            <a:ext cx="914400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Learn C++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883570" y="1371600"/>
            <a:ext cx="685800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9.95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569370" y="1371600"/>
            <a:ext cx="1066800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Good Books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83370" y="1645920"/>
            <a:ext cx="685800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5678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9170" y="1645920"/>
            <a:ext cx="914400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Learn Java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883570" y="1645920"/>
            <a:ext cx="685800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50.00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569370" y="1645920"/>
            <a:ext cx="1066800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Smarties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83370" y="1920240"/>
            <a:ext cx="685800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9981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969170" y="1920240"/>
            <a:ext cx="914400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Using Perl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883570" y="1920240"/>
            <a:ext cx="685800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2.46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569370" y="1920240"/>
            <a:ext cx="1066800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Smarties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83370" y="2194560"/>
            <a:ext cx="685800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1055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969170" y="2194560"/>
            <a:ext cx="914400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JavaScript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883570" y="2194560"/>
            <a:ext cx="685800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10.00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569370" y="2194560"/>
            <a:ext cx="1066800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Good Books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62112" y="657226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BOOK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283370" y="2468880"/>
            <a:ext cx="685800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5679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969170" y="2468880"/>
            <a:ext cx="914400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COBOL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1883570" y="2468880"/>
            <a:ext cx="685800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50.00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2569370" y="2468880"/>
            <a:ext cx="1066800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Good Books </a:t>
            </a:r>
          </a:p>
        </p:txBody>
      </p:sp>
      <p:sp>
        <p:nvSpPr>
          <p:cNvPr id="85" name="TextBox 84"/>
          <p:cNvSpPr txBox="1"/>
          <p:nvPr/>
        </p:nvSpPr>
        <p:spPr>
          <a:xfrm>
            <a:off x="3633286" y="1097280"/>
            <a:ext cx="1093150" cy="27699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Author</a:t>
            </a:r>
          </a:p>
        </p:txBody>
      </p:sp>
      <p:sp>
        <p:nvSpPr>
          <p:cNvPr id="104" name="TextBox 103"/>
          <p:cNvSpPr txBox="1"/>
          <p:nvPr/>
        </p:nvSpPr>
        <p:spPr>
          <a:xfrm>
            <a:off x="3634715" y="1371600"/>
            <a:ext cx="1091725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Ben</a:t>
            </a:r>
          </a:p>
        </p:txBody>
      </p:sp>
      <p:sp>
        <p:nvSpPr>
          <p:cNvPr id="107" name="TextBox 106"/>
          <p:cNvSpPr txBox="1"/>
          <p:nvPr/>
        </p:nvSpPr>
        <p:spPr>
          <a:xfrm>
            <a:off x="3634708" y="1645920"/>
            <a:ext cx="1091725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Ben</a:t>
            </a:r>
          </a:p>
        </p:txBody>
      </p:sp>
      <p:sp>
        <p:nvSpPr>
          <p:cNvPr id="110" name="TextBox 109"/>
          <p:cNvSpPr txBox="1"/>
          <p:nvPr/>
        </p:nvSpPr>
        <p:spPr>
          <a:xfrm>
            <a:off x="3634709" y="2468880"/>
            <a:ext cx="1091725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Ben</a:t>
            </a:r>
          </a:p>
        </p:txBody>
      </p:sp>
      <p:sp>
        <p:nvSpPr>
          <p:cNvPr id="113" name="TextBox 112"/>
          <p:cNvSpPr txBox="1"/>
          <p:nvPr/>
        </p:nvSpPr>
        <p:spPr>
          <a:xfrm>
            <a:off x="3633284" y="2194560"/>
            <a:ext cx="1093149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Sarah</a:t>
            </a:r>
          </a:p>
        </p:txBody>
      </p:sp>
      <p:sp>
        <p:nvSpPr>
          <p:cNvPr id="116" name="TextBox 115"/>
          <p:cNvSpPr txBox="1"/>
          <p:nvPr/>
        </p:nvSpPr>
        <p:spPr>
          <a:xfrm>
            <a:off x="3633284" y="1920240"/>
            <a:ext cx="1093149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Sarah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374772" y="3075225"/>
            <a:ext cx="4197228" cy="17825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r>
              <a:rPr lang="en-US" sz="1200" dirty="0">
                <a:latin typeface="Consolas" panose="020B0609020204030204" pitchFamily="49" charset="0"/>
              </a:rPr>
              <a:t>&gt; Select * from BOOK where Author = "Ben" order by Price </a:t>
            </a:r>
            <a:r>
              <a:rPr lang="en-US" sz="1200" dirty="0" err="1">
                <a:latin typeface="Consolas" panose="020B0609020204030204" pitchFamily="49" charset="0"/>
              </a:rPr>
              <a:t>desc</a:t>
            </a:r>
            <a:endParaRPr lang="en-US" sz="1200" dirty="0">
              <a:latin typeface="Consolas" panose="020B0609020204030204" pitchFamily="49" charset="0"/>
            </a:endParaRPr>
          </a:p>
          <a:p>
            <a:endParaRPr lang="en-US" sz="1200" dirty="0">
              <a:latin typeface="Consolas" panose="020B0609020204030204" pitchFamily="49" charset="0"/>
            </a:endParaRPr>
          </a:p>
          <a:p>
            <a:r>
              <a:rPr lang="en-US" sz="1200" dirty="0">
                <a:latin typeface="Consolas" panose="020B0609020204030204" pitchFamily="49" charset="0"/>
              </a:rPr>
              <a:t>Here are 3 rows.</a:t>
            </a:r>
          </a:p>
          <a:p>
            <a:endParaRPr lang="en-US" sz="1200" dirty="0">
              <a:latin typeface="Consolas" panose="020B0609020204030204" pitchFamily="49" charset="0"/>
            </a:endParaRPr>
          </a:p>
        </p:txBody>
      </p:sp>
      <p:cxnSp>
        <p:nvCxnSpPr>
          <p:cNvPr id="84" name="Straight Arrow Connector 83"/>
          <p:cNvCxnSpPr/>
          <p:nvPr/>
        </p:nvCxnSpPr>
        <p:spPr>
          <a:xfrm flipV="1">
            <a:off x="1890968" y="3075225"/>
            <a:ext cx="3824032" cy="7199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oup 35"/>
          <p:cNvGrpSpPr/>
          <p:nvPr/>
        </p:nvGrpSpPr>
        <p:grpSpPr>
          <a:xfrm>
            <a:off x="5790347" y="2627162"/>
            <a:ext cx="2972653" cy="810337"/>
            <a:chOff x="3991569" y="1679594"/>
            <a:chExt cx="4771431" cy="1169093"/>
          </a:xfrm>
        </p:grpSpPr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91571" y="1679594"/>
              <a:ext cx="4771429" cy="304762"/>
            </a:xfrm>
            <a:prstGeom prst="rect">
              <a:avLst/>
            </a:prstGeom>
          </p:spPr>
        </p:pic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91569" y="2562973"/>
              <a:ext cx="4771429" cy="285714"/>
            </a:xfrm>
            <a:prstGeom prst="rect">
              <a:avLst/>
            </a:prstGeom>
          </p:spPr>
        </p:pic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991570" y="1985551"/>
              <a:ext cx="4771429" cy="285714"/>
            </a:xfrm>
            <a:prstGeom prst="rect">
              <a:avLst/>
            </a:prstGeom>
          </p:spPr>
        </p:pic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991569" y="2269193"/>
              <a:ext cx="4771429" cy="3047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55988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76200" y="57151"/>
            <a:ext cx="8991600" cy="609600"/>
          </a:xfrm>
        </p:spPr>
        <p:txBody>
          <a:bodyPr/>
          <a:lstStyle/>
          <a:p>
            <a:r>
              <a:rPr lang="en-US" dirty="0"/>
              <a:t>Joins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-1603779" y="9139947"/>
            <a:ext cx="390181" cy="269199"/>
          </a:xfrm>
        </p:spPr>
        <p:txBody>
          <a:bodyPr>
            <a:normAutofit fontScale="25000" lnSpcReduction="20000"/>
          </a:bodyPr>
          <a:lstStyle/>
          <a:p>
            <a:r>
              <a:rPr lang="en-US" dirty="0"/>
              <a:t>Streams of bytes … two ways (into your program and out of your program)</a:t>
            </a:r>
          </a:p>
          <a:p>
            <a:r>
              <a:rPr lang="en-US" dirty="0"/>
              <a:t>Disks, consoles, sockets, keyboards, printers</a:t>
            </a:r>
          </a:p>
          <a:p>
            <a:r>
              <a:rPr lang="en-US" dirty="0"/>
              <a:t>Know how to talk streams and you can talk to anything</a:t>
            </a:r>
          </a:p>
          <a:p>
            <a:r>
              <a:rPr lang="en-US" dirty="0"/>
              <a:t>Initialization (constructor) is different. Use is the same.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t>11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355852" y="731520"/>
            <a:ext cx="685800" cy="27699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ISBN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41652" y="731520"/>
            <a:ext cx="914400" cy="27699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Name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956052" y="731520"/>
            <a:ext cx="685800" cy="27699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Price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641852" y="731520"/>
            <a:ext cx="1066800" cy="27699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Publisher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55852" y="1005840"/>
            <a:ext cx="685800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1234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41652" y="1005840"/>
            <a:ext cx="914400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Learn C++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956052" y="1005840"/>
            <a:ext cx="685800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9.95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641852" y="1005840"/>
            <a:ext cx="1066800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Good Books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55852" y="1280160"/>
            <a:ext cx="685800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5678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041652" y="1280160"/>
            <a:ext cx="914400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Learn Java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956052" y="1280160"/>
            <a:ext cx="685800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50.00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641852" y="1280160"/>
            <a:ext cx="1066800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Smarties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55852" y="1554480"/>
            <a:ext cx="685800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9981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041652" y="1554480"/>
            <a:ext cx="914400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Using Perl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956052" y="1554480"/>
            <a:ext cx="685800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2.46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641852" y="1554480"/>
            <a:ext cx="1066800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Smarties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55852" y="1828800"/>
            <a:ext cx="685800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1055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041652" y="1828800"/>
            <a:ext cx="914400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JavaScript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956052" y="1828800"/>
            <a:ext cx="685800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10.00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641852" y="1828800"/>
            <a:ext cx="1066800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Good Books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34594" y="317926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BOOK</a:t>
            </a:r>
          </a:p>
        </p:txBody>
      </p:sp>
      <p:sp>
        <p:nvSpPr>
          <p:cNvPr id="85" name="TextBox 84"/>
          <p:cNvSpPr txBox="1"/>
          <p:nvPr/>
        </p:nvSpPr>
        <p:spPr>
          <a:xfrm>
            <a:off x="3705768" y="731520"/>
            <a:ext cx="1093150" cy="27699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Author</a:t>
            </a:r>
          </a:p>
        </p:txBody>
      </p:sp>
      <p:sp>
        <p:nvSpPr>
          <p:cNvPr id="104" name="TextBox 103"/>
          <p:cNvSpPr txBox="1"/>
          <p:nvPr/>
        </p:nvSpPr>
        <p:spPr>
          <a:xfrm>
            <a:off x="3707205" y="1005840"/>
            <a:ext cx="1091725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Ben</a:t>
            </a:r>
          </a:p>
        </p:txBody>
      </p:sp>
      <p:sp>
        <p:nvSpPr>
          <p:cNvPr id="107" name="TextBox 106"/>
          <p:cNvSpPr txBox="1"/>
          <p:nvPr/>
        </p:nvSpPr>
        <p:spPr>
          <a:xfrm>
            <a:off x="3707205" y="1280160"/>
            <a:ext cx="1091725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Ben</a:t>
            </a:r>
          </a:p>
        </p:txBody>
      </p:sp>
      <p:sp>
        <p:nvSpPr>
          <p:cNvPr id="113" name="TextBox 112"/>
          <p:cNvSpPr txBox="1"/>
          <p:nvPr/>
        </p:nvSpPr>
        <p:spPr>
          <a:xfrm>
            <a:off x="3705774" y="1828800"/>
            <a:ext cx="1093149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Sarah</a:t>
            </a:r>
          </a:p>
        </p:txBody>
      </p:sp>
      <p:sp>
        <p:nvSpPr>
          <p:cNvPr id="116" name="TextBox 115"/>
          <p:cNvSpPr txBox="1"/>
          <p:nvPr/>
        </p:nvSpPr>
        <p:spPr>
          <a:xfrm>
            <a:off x="3705774" y="1554480"/>
            <a:ext cx="1093149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Sarah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355846" y="2377440"/>
            <a:ext cx="685800" cy="27699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ISBN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1041646" y="2377440"/>
            <a:ext cx="914400" cy="27699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Name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956046" y="2377440"/>
            <a:ext cx="685800" cy="27699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Price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2641846" y="2377440"/>
            <a:ext cx="1066800" cy="27699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Publisher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355846" y="2651760"/>
            <a:ext cx="685800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1234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1041646" y="2651760"/>
            <a:ext cx="914400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Learn C++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1956046" y="2651760"/>
            <a:ext cx="685800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9.95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2641846" y="2651760"/>
            <a:ext cx="1066800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Good Books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355846" y="2926080"/>
            <a:ext cx="685800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5678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1041646" y="2926080"/>
            <a:ext cx="914400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Learn Java</a:t>
            </a:r>
          </a:p>
        </p:txBody>
      </p:sp>
      <p:sp>
        <p:nvSpPr>
          <p:cNvPr id="88" name="TextBox 87"/>
          <p:cNvSpPr txBox="1"/>
          <p:nvPr/>
        </p:nvSpPr>
        <p:spPr>
          <a:xfrm>
            <a:off x="1956046" y="2926080"/>
            <a:ext cx="685800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50.00</a:t>
            </a:r>
          </a:p>
        </p:txBody>
      </p:sp>
      <p:sp>
        <p:nvSpPr>
          <p:cNvPr id="89" name="TextBox 88"/>
          <p:cNvSpPr txBox="1"/>
          <p:nvPr/>
        </p:nvSpPr>
        <p:spPr>
          <a:xfrm>
            <a:off x="2641846" y="2926080"/>
            <a:ext cx="1066800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Smarties</a:t>
            </a:r>
          </a:p>
        </p:txBody>
      </p:sp>
      <p:sp>
        <p:nvSpPr>
          <p:cNvPr id="90" name="TextBox 89"/>
          <p:cNvSpPr txBox="1"/>
          <p:nvPr/>
        </p:nvSpPr>
        <p:spPr>
          <a:xfrm>
            <a:off x="355846" y="3200400"/>
            <a:ext cx="685800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9981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1041646" y="3200400"/>
            <a:ext cx="914400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Using Perl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1956046" y="3200400"/>
            <a:ext cx="685800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2.46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2641846" y="3200400"/>
            <a:ext cx="1066800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Smarties</a:t>
            </a:r>
          </a:p>
        </p:txBody>
      </p:sp>
      <p:sp>
        <p:nvSpPr>
          <p:cNvPr id="94" name="TextBox 93"/>
          <p:cNvSpPr txBox="1"/>
          <p:nvPr/>
        </p:nvSpPr>
        <p:spPr>
          <a:xfrm>
            <a:off x="355846" y="3474720"/>
            <a:ext cx="685800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1055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1041646" y="3474720"/>
            <a:ext cx="914400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JavaScript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1956046" y="3474720"/>
            <a:ext cx="685800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10.00</a:t>
            </a:r>
          </a:p>
        </p:txBody>
      </p:sp>
      <p:sp>
        <p:nvSpPr>
          <p:cNvPr id="97" name="TextBox 96"/>
          <p:cNvSpPr txBox="1"/>
          <p:nvPr/>
        </p:nvSpPr>
        <p:spPr>
          <a:xfrm>
            <a:off x="2641846" y="3474720"/>
            <a:ext cx="1066800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Good Books</a:t>
            </a:r>
          </a:p>
        </p:txBody>
      </p:sp>
      <p:sp>
        <p:nvSpPr>
          <p:cNvPr id="98" name="TextBox 97"/>
          <p:cNvSpPr txBox="1"/>
          <p:nvPr/>
        </p:nvSpPr>
        <p:spPr>
          <a:xfrm>
            <a:off x="3705762" y="2377440"/>
            <a:ext cx="1093150" cy="27699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Author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3707199" y="2651760"/>
            <a:ext cx="1091725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Ben</a:t>
            </a:r>
          </a:p>
        </p:txBody>
      </p:sp>
      <p:sp>
        <p:nvSpPr>
          <p:cNvPr id="100" name="TextBox 99"/>
          <p:cNvSpPr txBox="1"/>
          <p:nvPr/>
        </p:nvSpPr>
        <p:spPr>
          <a:xfrm>
            <a:off x="3707199" y="2926080"/>
            <a:ext cx="1091725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Ben</a:t>
            </a:r>
          </a:p>
        </p:txBody>
      </p:sp>
      <p:sp>
        <p:nvSpPr>
          <p:cNvPr id="101" name="TextBox 100"/>
          <p:cNvSpPr txBox="1"/>
          <p:nvPr/>
        </p:nvSpPr>
        <p:spPr>
          <a:xfrm>
            <a:off x="3705768" y="3474720"/>
            <a:ext cx="1093149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Sarah</a:t>
            </a:r>
          </a:p>
        </p:txBody>
      </p:sp>
      <p:sp>
        <p:nvSpPr>
          <p:cNvPr id="102" name="TextBox 101"/>
          <p:cNvSpPr txBox="1"/>
          <p:nvPr/>
        </p:nvSpPr>
        <p:spPr>
          <a:xfrm>
            <a:off x="3705768" y="3200400"/>
            <a:ext cx="1093149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Sarah</a:t>
            </a:r>
          </a:p>
        </p:txBody>
      </p:sp>
      <p:sp>
        <p:nvSpPr>
          <p:cNvPr id="103" name="TextBox 102"/>
          <p:cNvSpPr txBox="1"/>
          <p:nvPr/>
        </p:nvSpPr>
        <p:spPr>
          <a:xfrm>
            <a:off x="355841" y="3749040"/>
            <a:ext cx="685800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1234</a:t>
            </a:r>
          </a:p>
        </p:txBody>
      </p:sp>
      <p:sp>
        <p:nvSpPr>
          <p:cNvPr id="105" name="TextBox 104"/>
          <p:cNvSpPr txBox="1"/>
          <p:nvPr/>
        </p:nvSpPr>
        <p:spPr>
          <a:xfrm>
            <a:off x="1041641" y="3749040"/>
            <a:ext cx="914400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Learn C++</a:t>
            </a:r>
          </a:p>
        </p:txBody>
      </p:sp>
      <p:sp>
        <p:nvSpPr>
          <p:cNvPr id="106" name="TextBox 105"/>
          <p:cNvSpPr txBox="1"/>
          <p:nvPr/>
        </p:nvSpPr>
        <p:spPr>
          <a:xfrm>
            <a:off x="1956041" y="3749040"/>
            <a:ext cx="685800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9.95</a:t>
            </a:r>
          </a:p>
        </p:txBody>
      </p:sp>
      <p:sp>
        <p:nvSpPr>
          <p:cNvPr id="108" name="TextBox 107"/>
          <p:cNvSpPr txBox="1"/>
          <p:nvPr/>
        </p:nvSpPr>
        <p:spPr>
          <a:xfrm>
            <a:off x="2641841" y="3749040"/>
            <a:ext cx="1066800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Good Books</a:t>
            </a:r>
          </a:p>
        </p:txBody>
      </p:sp>
      <p:sp>
        <p:nvSpPr>
          <p:cNvPr id="109" name="TextBox 108"/>
          <p:cNvSpPr txBox="1"/>
          <p:nvPr/>
        </p:nvSpPr>
        <p:spPr>
          <a:xfrm>
            <a:off x="355841" y="4023360"/>
            <a:ext cx="685800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5678</a:t>
            </a:r>
          </a:p>
        </p:txBody>
      </p:sp>
      <p:sp>
        <p:nvSpPr>
          <p:cNvPr id="111" name="TextBox 110"/>
          <p:cNvSpPr txBox="1"/>
          <p:nvPr/>
        </p:nvSpPr>
        <p:spPr>
          <a:xfrm>
            <a:off x="1041641" y="4023360"/>
            <a:ext cx="914400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Learn Java</a:t>
            </a:r>
          </a:p>
        </p:txBody>
      </p:sp>
      <p:sp>
        <p:nvSpPr>
          <p:cNvPr id="112" name="TextBox 111"/>
          <p:cNvSpPr txBox="1"/>
          <p:nvPr/>
        </p:nvSpPr>
        <p:spPr>
          <a:xfrm>
            <a:off x="1956041" y="4023360"/>
            <a:ext cx="685800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50.00</a:t>
            </a:r>
          </a:p>
        </p:txBody>
      </p:sp>
      <p:sp>
        <p:nvSpPr>
          <p:cNvPr id="114" name="TextBox 113"/>
          <p:cNvSpPr txBox="1"/>
          <p:nvPr/>
        </p:nvSpPr>
        <p:spPr>
          <a:xfrm>
            <a:off x="2641841" y="4023360"/>
            <a:ext cx="1066800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Smarties</a:t>
            </a:r>
          </a:p>
        </p:txBody>
      </p:sp>
      <p:sp>
        <p:nvSpPr>
          <p:cNvPr id="115" name="TextBox 114"/>
          <p:cNvSpPr txBox="1"/>
          <p:nvPr/>
        </p:nvSpPr>
        <p:spPr>
          <a:xfrm>
            <a:off x="355841" y="4294781"/>
            <a:ext cx="685800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9981</a:t>
            </a:r>
          </a:p>
        </p:txBody>
      </p:sp>
      <p:sp>
        <p:nvSpPr>
          <p:cNvPr id="117" name="TextBox 116"/>
          <p:cNvSpPr txBox="1"/>
          <p:nvPr/>
        </p:nvSpPr>
        <p:spPr>
          <a:xfrm>
            <a:off x="1041641" y="4294781"/>
            <a:ext cx="914400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Using Perl</a:t>
            </a:r>
          </a:p>
        </p:txBody>
      </p:sp>
      <p:sp>
        <p:nvSpPr>
          <p:cNvPr id="118" name="TextBox 117"/>
          <p:cNvSpPr txBox="1"/>
          <p:nvPr/>
        </p:nvSpPr>
        <p:spPr>
          <a:xfrm>
            <a:off x="1956041" y="4294781"/>
            <a:ext cx="685800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2.46</a:t>
            </a:r>
          </a:p>
        </p:txBody>
      </p:sp>
      <p:sp>
        <p:nvSpPr>
          <p:cNvPr id="120" name="TextBox 119"/>
          <p:cNvSpPr txBox="1"/>
          <p:nvPr/>
        </p:nvSpPr>
        <p:spPr>
          <a:xfrm>
            <a:off x="2641841" y="4294781"/>
            <a:ext cx="1066800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Smarties</a:t>
            </a:r>
          </a:p>
        </p:txBody>
      </p:sp>
      <p:sp>
        <p:nvSpPr>
          <p:cNvPr id="121" name="TextBox 120"/>
          <p:cNvSpPr txBox="1"/>
          <p:nvPr/>
        </p:nvSpPr>
        <p:spPr>
          <a:xfrm>
            <a:off x="355841" y="4571780"/>
            <a:ext cx="685800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1055</a:t>
            </a:r>
          </a:p>
        </p:txBody>
      </p:sp>
      <p:sp>
        <p:nvSpPr>
          <p:cNvPr id="122" name="TextBox 121"/>
          <p:cNvSpPr txBox="1"/>
          <p:nvPr/>
        </p:nvSpPr>
        <p:spPr>
          <a:xfrm>
            <a:off x="1041641" y="4571780"/>
            <a:ext cx="914400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JavaScript</a:t>
            </a:r>
          </a:p>
        </p:txBody>
      </p:sp>
      <p:sp>
        <p:nvSpPr>
          <p:cNvPr id="123" name="TextBox 122"/>
          <p:cNvSpPr txBox="1"/>
          <p:nvPr/>
        </p:nvSpPr>
        <p:spPr>
          <a:xfrm>
            <a:off x="1956041" y="4571780"/>
            <a:ext cx="685800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10.00</a:t>
            </a:r>
          </a:p>
        </p:txBody>
      </p:sp>
      <p:sp>
        <p:nvSpPr>
          <p:cNvPr id="124" name="TextBox 123"/>
          <p:cNvSpPr txBox="1"/>
          <p:nvPr/>
        </p:nvSpPr>
        <p:spPr>
          <a:xfrm>
            <a:off x="2641841" y="4571780"/>
            <a:ext cx="1066800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Good Books</a:t>
            </a:r>
          </a:p>
        </p:txBody>
      </p:sp>
      <p:sp>
        <p:nvSpPr>
          <p:cNvPr id="125" name="TextBox 124"/>
          <p:cNvSpPr txBox="1"/>
          <p:nvPr/>
        </p:nvSpPr>
        <p:spPr>
          <a:xfrm>
            <a:off x="3707194" y="3749040"/>
            <a:ext cx="1091725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Ben</a:t>
            </a:r>
          </a:p>
        </p:txBody>
      </p:sp>
      <p:sp>
        <p:nvSpPr>
          <p:cNvPr id="126" name="TextBox 125"/>
          <p:cNvSpPr txBox="1"/>
          <p:nvPr/>
        </p:nvSpPr>
        <p:spPr>
          <a:xfrm>
            <a:off x="3707194" y="4023360"/>
            <a:ext cx="1091725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Ben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3705763" y="4572000"/>
            <a:ext cx="1093149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Sarah</a:t>
            </a:r>
          </a:p>
        </p:txBody>
      </p:sp>
      <p:sp>
        <p:nvSpPr>
          <p:cNvPr id="128" name="TextBox 127"/>
          <p:cNvSpPr txBox="1"/>
          <p:nvPr/>
        </p:nvSpPr>
        <p:spPr>
          <a:xfrm>
            <a:off x="3705763" y="4297680"/>
            <a:ext cx="1093149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Sarah</a:t>
            </a:r>
          </a:p>
        </p:txBody>
      </p:sp>
      <p:sp>
        <p:nvSpPr>
          <p:cNvPr id="129" name="TextBox 128"/>
          <p:cNvSpPr txBox="1"/>
          <p:nvPr/>
        </p:nvSpPr>
        <p:spPr>
          <a:xfrm>
            <a:off x="5747830" y="777956"/>
            <a:ext cx="1093150" cy="27699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Name</a:t>
            </a:r>
          </a:p>
        </p:txBody>
      </p:sp>
      <p:sp>
        <p:nvSpPr>
          <p:cNvPr id="130" name="TextBox 129"/>
          <p:cNvSpPr txBox="1"/>
          <p:nvPr/>
        </p:nvSpPr>
        <p:spPr>
          <a:xfrm>
            <a:off x="6840978" y="777956"/>
            <a:ext cx="838200" cy="27699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Address</a:t>
            </a:r>
          </a:p>
        </p:txBody>
      </p:sp>
      <p:sp>
        <p:nvSpPr>
          <p:cNvPr id="131" name="TextBox 130"/>
          <p:cNvSpPr txBox="1"/>
          <p:nvPr/>
        </p:nvSpPr>
        <p:spPr>
          <a:xfrm>
            <a:off x="5749254" y="1054955"/>
            <a:ext cx="1091725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Good Books</a:t>
            </a:r>
          </a:p>
        </p:txBody>
      </p:sp>
      <p:sp>
        <p:nvSpPr>
          <p:cNvPr id="132" name="TextBox 131"/>
          <p:cNvSpPr txBox="1"/>
          <p:nvPr/>
        </p:nvSpPr>
        <p:spPr>
          <a:xfrm>
            <a:off x="5747829" y="1331954"/>
            <a:ext cx="1093149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Smarties</a:t>
            </a:r>
          </a:p>
        </p:txBody>
      </p:sp>
      <p:sp>
        <p:nvSpPr>
          <p:cNvPr id="133" name="TextBox 132"/>
          <p:cNvSpPr txBox="1"/>
          <p:nvPr/>
        </p:nvSpPr>
        <p:spPr>
          <a:xfrm>
            <a:off x="5663921" y="267409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PUBLISHER</a:t>
            </a:r>
          </a:p>
        </p:txBody>
      </p:sp>
      <p:sp>
        <p:nvSpPr>
          <p:cNvPr id="134" name="TextBox 133"/>
          <p:cNvSpPr txBox="1"/>
          <p:nvPr/>
        </p:nvSpPr>
        <p:spPr>
          <a:xfrm>
            <a:off x="7679178" y="777955"/>
            <a:ext cx="838200" cy="27699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Phone</a:t>
            </a:r>
          </a:p>
        </p:txBody>
      </p:sp>
      <p:sp>
        <p:nvSpPr>
          <p:cNvPr id="135" name="TextBox 134"/>
          <p:cNvSpPr txBox="1"/>
          <p:nvPr/>
        </p:nvSpPr>
        <p:spPr>
          <a:xfrm>
            <a:off x="6840974" y="1331953"/>
            <a:ext cx="838202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NY</a:t>
            </a:r>
          </a:p>
        </p:txBody>
      </p:sp>
      <p:sp>
        <p:nvSpPr>
          <p:cNvPr id="136" name="TextBox 135"/>
          <p:cNvSpPr txBox="1"/>
          <p:nvPr/>
        </p:nvSpPr>
        <p:spPr>
          <a:xfrm>
            <a:off x="6840976" y="1054954"/>
            <a:ext cx="838199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AL</a:t>
            </a:r>
          </a:p>
        </p:txBody>
      </p:sp>
      <p:sp>
        <p:nvSpPr>
          <p:cNvPr id="137" name="TextBox 136"/>
          <p:cNvSpPr txBox="1"/>
          <p:nvPr/>
        </p:nvSpPr>
        <p:spPr>
          <a:xfrm>
            <a:off x="7679171" y="1054953"/>
            <a:ext cx="838202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1234</a:t>
            </a:r>
          </a:p>
        </p:txBody>
      </p:sp>
      <p:sp>
        <p:nvSpPr>
          <p:cNvPr id="138" name="TextBox 137"/>
          <p:cNvSpPr txBox="1"/>
          <p:nvPr/>
        </p:nvSpPr>
        <p:spPr>
          <a:xfrm>
            <a:off x="7679171" y="1331952"/>
            <a:ext cx="838202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5678</a:t>
            </a:r>
          </a:p>
        </p:txBody>
      </p:sp>
      <p:sp>
        <p:nvSpPr>
          <p:cNvPr id="139" name="TextBox 138"/>
          <p:cNvSpPr txBox="1"/>
          <p:nvPr/>
        </p:nvSpPr>
        <p:spPr>
          <a:xfrm>
            <a:off x="4805848" y="2651760"/>
            <a:ext cx="1091725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Good Books</a:t>
            </a:r>
          </a:p>
        </p:txBody>
      </p:sp>
      <p:sp>
        <p:nvSpPr>
          <p:cNvPr id="140" name="TextBox 139"/>
          <p:cNvSpPr txBox="1"/>
          <p:nvPr/>
        </p:nvSpPr>
        <p:spPr>
          <a:xfrm>
            <a:off x="5903128" y="2651760"/>
            <a:ext cx="838199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AL</a:t>
            </a:r>
          </a:p>
        </p:txBody>
      </p:sp>
      <p:sp>
        <p:nvSpPr>
          <p:cNvPr id="141" name="TextBox 140"/>
          <p:cNvSpPr txBox="1"/>
          <p:nvPr/>
        </p:nvSpPr>
        <p:spPr>
          <a:xfrm>
            <a:off x="6726088" y="2651760"/>
            <a:ext cx="838202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1234</a:t>
            </a:r>
          </a:p>
        </p:txBody>
      </p:sp>
      <p:sp>
        <p:nvSpPr>
          <p:cNvPr id="142" name="TextBox 141"/>
          <p:cNvSpPr txBox="1"/>
          <p:nvPr/>
        </p:nvSpPr>
        <p:spPr>
          <a:xfrm>
            <a:off x="4805848" y="2377440"/>
            <a:ext cx="1093150" cy="27699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Name</a:t>
            </a:r>
          </a:p>
        </p:txBody>
      </p:sp>
      <p:sp>
        <p:nvSpPr>
          <p:cNvPr id="143" name="TextBox 142"/>
          <p:cNvSpPr txBox="1"/>
          <p:nvPr/>
        </p:nvSpPr>
        <p:spPr>
          <a:xfrm>
            <a:off x="5903128" y="2377440"/>
            <a:ext cx="838200" cy="27699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Address</a:t>
            </a:r>
          </a:p>
        </p:txBody>
      </p:sp>
      <p:sp>
        <p:nvSpPr>
          <p:cNvPr id="144" name="TextBox 143"/>
          <p:cNvSpPr txBox="1"/>
          <p:nvPr/>
        </p:nvSpPr>
        <p:spPr>
          <a:xfrm>
            <a:off x="6726088" y="2377440"/>
            <a:ext cx="838200" cy="27699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Phone</a:t>
            </a:r>
          </a:p>
        </p:txBody>
      </p:sp>
      <p:sp>
        <p:nvSpPr>
          <p:cNvPr id="145" name="TextBox 144"/>
          <p:cNvSpPr txBox="1"/>
          <p:nvPr/>
        </p:nvSpPr>
        <p:spPr>
          <a:xfrm>
            <a:off x="4805848" y="2926080"/>
            <a:ext cx="1091725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Good Books</a:t>
            </a:r>
          </a:p>
        </p:txBody>
      </p:sp>
      <p:sp>
        <p:nvSpPr>
          <p:cNvPr id="146" name="TextBox 145"/>
          <p:cNvSpPr txBox="1"/>
          <p:nvPr/>
        </p:nvSpPr>
        <p:spPr>
          <a:xfrm>
            <a:off x="5903128" y="2926080"/>
            <a:ext cx="838199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AL</a:t>
            </a:r>
          </a:p>
        </p:txBody>
      </p:sp>
      <p:sp>
        <p:nvSpPr>
          <p:cNvPr id="147" name="TextBox 146"/>
          <p:cNvSpPr txBox="1"/>
          <p:nvPr/>
        </p:nvSpPr>
        <p:spPr>
          <a:xfrm>
            <a:off x="6726088" y="2926080"/>
            <a:ext cx="838202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1234</a:t>
            </a:r>
          </a:p>
        </p:txBody>
      </p:sp>
      <p:sp>
        <p:nvSpPr>
          <p:cNvPr id="148" name="TextBox 147"/>
          <p:cNvSpPr txBox="1"/>
          <p:nvPr/>
        </p:nvSpPr>
        <p:spPr>
          <a:xfrm>
            <a:off x="4805848" y="3200400"/>
            <a:ext cx="1091725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Good Books</a:t>
            </a:r>
          </a:p>
        </p:txBody>
      </p:sp>
      <p:sp>
        <p:nvSpPr>
          <p:cNvPr id="149" name="TextBox 148"/>
          <p:cNvSpPr txBox="1"/>
          <p:nvPr/>
        </p:nvSpPr>
        <p:spPr>
          <a:xfrm>
            <a:off x="5903128" y="3200400"/>
            <a:ext cx="838199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AL</a:t>
            </a:r>
          </a:p>
        </p:txBody>
      </p:sp>
      <p:sp>
        <p:nvSpPr>
          <p:cNvPr id="150" name="TextBox 149"/>
          <p:cNvSpPr txBox="1"/>
          <p:nvPr/>
        </p:nvSpPr>
        <p:spPr>
          <a:xfrm>
            <a:off x="6726088" y="3200400"/>
            <a:ext cx="838202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1234</a:t>
            </a:r>
          </a:p>
        </p:txBody>
      </p:sp>
      <p:sp>
        <p:nvSpPr>
          <p:cNvPr id="151" name="TextBox 150"/>
          <p:cNvSpPr txBox="1"/>
          <p:nvPr/>
        </p:nvSpPr>
        <p:spPr>
          <a:xfrm>
            <a:off x="4805848" y="3474720"/>
            <a:ext cx="1091725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Good Books</a:t>
            </a:r>
          </a:p>
        </p:txBody>
      </p:sp>
      <p:sp>
        <p:nvSpPr>
          <p:cNvPr id="152" name="TextBox 151"/>
          <p:cNvSpPr txBox="1"/>
          <p:nvPr/>
        </p:nvSpPr>
        <p:spPr>
          <a:xfrm>
            <a:off x="5903128" y="3474720"/>
            <a:ext cx="838199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AL</a:t>
            </a:r>
          </a:p>
        </p:txBody>
      </p:sp>
      <p:sp>
        <p:nvSpPr>
          <p:cNvPr id="153" name="TextBox 152"/>
          <p:cNvSpPr txBox="1"/>
          <p:nvPr/>
        </p:nvSpPr>
        <p:spPr>
          <a:xfrm>
            <a:off x="6726088" y="3474720"/>
            <a:ext cx="838202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1234</a:t>
            </a:r>
          </a:p>
        </p:txBody>
      </p:sp>
      <p:sp>
        <p:nvSpPr>
          <p:cNvPr id="154" name="TextBox 153"/>
          <p:cNvSpPr txBox="1"/>
          <p:nvPr/>
        </p:nvSpPr>
        <p:spPr>
          <a:xfrm>
            <a:off x="4805848" y="3749040"/>
            <a:ext cx="1093149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Smarties</a:t>
            </a:r>
          </a:p>
        </p:txBody>
      </p:sp>
      <p:sp>
        <p:nvSpPr>
          <p:cNvPr id="155" name="TextBox 154"/>
          <p:cNvSpPr txBox="1"/>
          <p:nvPr/>
        </p:nvSpPr>
        <p:spPr>
          <a:xfrm>
            <a:off x="5903128" y="3749039"/>
            <a:ext cx="838202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NY</a:t>
            </a:r>
          </a:p>
        </p:txBody>
      </p:sp>
      <p:sp>
        <p:nvSpPr>
          <p:cNvPr id="156" name="TextBox 155"/>
          <p:cNvSpPr txBox="1"/>
          <p:nvPr/>
        </p:nvSpPr>
        <p:spPr>
          <a:xfrm>
            <a:off x="6726088" y="3749040"/>
            <a:ext cx="838202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5678</a:t>
            </a:r>
          </a:p>
        </p:txBody>
      </p:sp>
      <p:sp>
        <p:nvSpPr>
          <p:cNvPr id="157" name="TextBox 156"/>
          <p:cNvSpPr txBox="1"/>
          <p:nvPr/>
        </p:nvSpPr>
        <p:spPr>
          <a:xfrm>
            <a:off x="4805848" y="4023360"/>
            <a:ext cx="1093149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Smarties</a:t>
            </a:r>
          </a:p>
        </p:txBody>
      </p:sp>
      <p:sp>
        <p:nvSpPr>
          <p:cNvPr id="158" name="TextBox 157"/>
          <p:cNvSpPr txBox="1"/>
          <p:nvPr/>
        </p:nvSpPr>
        <p:spPr>
          <a:xfrm>
            <a:off x="5903128" y="4023360"/>
            <a:ext cx="838202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NY</a:t>
            </a:r>
          </a:p>
        </p:txBody>
      </p:sp>
      <p:sp>
        <p:nvSpPr>
          <p:cNvPr id="159" name="TextBox 158"/>
          <p:cNvSpPr txBox="1"/>
          <p:nvPr/>
        </p:nvSpPr>
        <p:spPr>
          <a:xfrm>
            <a:off x="6726088" y="4023360"/>
            <a:ext cx="838202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5678</a:t>
            </a:r>
          </a:p>
        </p:txBody>
      </p:sp>
      <p:sp>
        <p:nvSpPr>
          <p:cNvPr id="160" name="TextBox 159"/>
          <p:cNvSpPr txBox="1"/>
          <p:nvPr/>
        </p:nvSpPr>
        <p:spPr>
          <a:xfrm>
            <a:off x="4805848" y="4297680"/>
            <a:ext cx="1093149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Smarties</a:t>
            </a:r>
          </a:p>
        </p:txBody>
      </p:sp>
      <p:sp>
        <p:nvSpPr>
          <p:cNvPr id="161" name="TextBox 160"/>
          <p:cNvSpPr txBox="1"/>
          <p:nvPr/>
        </p:nvSpPr>
        <p:spPr>
          <a:xfrm>
            <a:off x="5903128" y="4297680"/>
            <a:ext cx="838202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NY</a:t>
            </a:r>
          </a:p>
        </p:txBody>
      </p:sp>
      <p:sp>
        <p:nvSpPr>
          <p:cNvPr id="162" name="TextBox 161"/>
          <p:cNvSpPr txBox="1"/>
          <p:nvPr/>
        </p:nvSpPr>
        <p:spPr>
          <a:xfrm>
            <a:off x="6726088" y="4294781"/>
            <a:ext cx="838202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5678</a:t>
            </a:r>
          </a:p>
        </p:txBody>
      </p:sp>
      <p:sp>
        <p:nvSpPr>
          <p:cNvPr id="163" name="TextBox 162"/>
          <p:cNvSpPr txBox="1"/>
          <p:nvPr/>
        </p:nvSpPr>
        <p:spPr>
          <a:xfrm>
            <a:off x="4805848" y="4572000"/>
            <a:ext cx="1093149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Smarties</a:t>
            </a:r>
          </a:p>
        </p:txBody>
      </p:sp>
      <p:sp>
        <p:nvSpPr>
          <p:cNvPr id="164" name="TextBox 163"/>
          <p:cNvSpPr txBox="1"/>
          <p:nvPr/>
        </p:nvSpPr>
        <p:spPr>
          <a:xfrm>
            <a:off x="5903128" y="4572000"/>
            <a:ext cx="838202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NY</a:t>
            </a:r>
          </a:p>
        </p:txBody>
      </p:sp>
      <p:sp>
        <p:nvSpPr>
          <p:cNvPr id="165" name="TextBox 164"/>
          <p:cNvSpPr txBox="1"/>
          <p:nvPr/>
        </p:nvSpPr>
        <p:spPr>
          <a:xfrm>
            <a:off x="6726088" y="4572000"/>
            <a:ext cx="838202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5678</a:t>
            </a:r>
          </a:p>
        </p:txBody>
      </p:sp>
      <p:sp>
        <p:nvSpPr>
          <p:cNvPr id="166" name="TextBox 165"/>
          <p:cNvSpPr txBox="1"/>
          <p:nvPr/>
        </p:nvSpPr>
        <p:spPr>
          <a:xfrm>
            <a:off x="5368328" y="1713599"/>
            <a:ext cx="3394672" cy="60831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r>
              <a:rPr lang="en-US" sz="1200" dirty="0">
                <a:latin typeface="Consolas" panose="020B0609020204030204" pitchFamily="49" charset="0"/>
              </a:rPr>
              <a:t>&gt; Select * from BOOK, PUBLISHER</a:t>
            </a:r>
          </a:p>
          <a:p>
            <a:endParaRPr lang="en-US" sz="1200" dirty="0">
              <a:latin typeface="Consolas" panose="020B0609020204030204" pitchFamily="49" charset="0"/>
            </a:endParaRPr>
          </a:p>
          <a:p>
            <a:r>
              <a:rPr lang="en-US" sz="1200" dirty="0">
                <a:latin typeface="Consolas" panose="020B0609020204030204" pitchFamily="49" charset="0"/>
              </a:rPr>
              <a:t>Here are 8 rows.</a:t>
            </a:r>
          </a:p>
          <a:p>
            <a:endParaRPr lang="en-US" sz="12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9499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0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3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4" fill="hold">
                      <p:stCondLst>
                        <p:cond delay="indefinite"/>
                      </p:stCondLst>
                      <p:childTnLst>
                        <p:par>
                          <p:cTn id="195" fill="hold">
                            <p:stCondLst>
                              <p:cond delay="0"/>
                            </p:stCondLst>
                            <p:childTnLst>
                              <p:par>
                                <p:cTn id="19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8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1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4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7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0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3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6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9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2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5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8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1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2" fill="hold">
                      <p:stCondLst>
                        <p:cond delay="indefinite"/>
                      </p:stCondLst>
                      <p:childTnLst>
                        <p:par>
                          <p:cTn id="233" fill="hold">
                            <p:stCondLst>
                              <p:cond delay="0"/>
                            </p:stCondLst>
                            <p:childTnLst>
                              <p:par>
                                <p:cTn id="2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6" dur="500"/>
                                        <p:tgtEl>
                                          <p:spTgt spid="1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60" grpId="0" animBg="1"/>
      <p:bldP spid="61" grpId="0" animBg="1"/>
      <p:bldP spid="62" grpId="0" animBg="1"/>
      <p:bldP spid="64" grpId="0" animBg="1"/>
      <p:bldP spid="66" grpId="0" animBg="1"/>
      <p:bldP spid="83" grpId="0" animBg="1"/>
      <p:bldP spid="84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93" grpId="0" animBg="1"/>
      <p:bldP spid="94" grpId="0" animBg="1"/>
      <p:bldP spid="95" grpId="0" animBg="1"/>
      <p:bldP spid="96" grpId="0" animBg="1"/>
      <p:bldP spid="97" grpId="0" animBg="1"/>
      <p:bldP spid="98" grpId="0" animBg="1"/>
      <p:bldP spid="99" grpId="0" animBg="1"/>
      <p:bldP spid="100" grpId="0" animBg="1"/>
      <p:bldP spid="101" grpId="0" animBg="1"/>
      <p:bldP spid="102" grpId="0" animBg="1"/>
      <p:bldP spid="103" grpId="0" animBg="1"/>
      <p:bldP spid="105" grpId="0" animBg="1"/>
      <p:bldP spid="106" grpId="0" animBg="1"/>
      <p:bldP spid="108" grpId="0" animBg="1"/>
      <p:bldP spid="109" grpId="0" animBg="1"/>
      <p:bldP spid="111" grpId="0" animBg="1"/>
      <p:bldP spid="112" grpId="0" animBg="1"/>
      <p:bldP spid="114" grpId="0" animBg="1"/>
      <p:bldP spid="115" grpId="0" animBg="1"/>
      <p:bldP spid="117" grpId="0" animBg="1"/>
      <p:bldP spid="118" grpId="0" animBg="1"/>
      <p:bldP spid="120" grpId="0" animBg="1"/>
      <p:bldP spid="121" grpId="0" animBg="1"/>
      <p:bldP spid="122" grpId="0" animBg="1"/>
      <p:bldP spid="123" grpId="0" animBg="1"/>
      <p:bldP spid="124" grpId="0" animBg="1"/>
      <p:bldP spid="125" grpId="0" animBg="1"/>
      <p:bldP spid="126" grpId="0" animBg="1"/>
      <p:bldP spid="127" grpId="0" animBg="1"/>
      <p:bldP spid="128" grpId="0" animBg="1"/>
      <p:bldP spid="139" grpId="0" animBg="1"/>
      <p:bldP spid="140" grpId="0" animBg="1"/>
      <p:bldP spid="141" grpId="0" animBg="1"/>
      <p:bldP spid="142" grpId="0" animBg="1"/>
      <p:bldP spid="143" grpId="0" animBg="1"/>
      <p:bldP spid="144" grpId="0" animBg="1"/>
      <p:bldP spid="145" grpId="0" animBg="1"/>
      <p:bldP spid="146" grpId="0" animBg="1"/>
      <p:bldP spid="147" grpId="0" animBg="1"/>
      <p:bldP spid="148" grpId="0" animBg="1"/>
      <p:bldP spid="149" grpId="0" animBg="1"/>
      <p:bldP spid="150" grpId="0" animBg="1"/>
      <p:bldP spid="151" grpId="0" animBg="1"/>
      <p:bldP spid="152" grpId="0" animBg="1"/>
      <p:bldP spid="153" grpId="0" animBg="1"/>
      <p:bldP spid="154" grpId="0" animBg="1"/>
      <p:bldP spid="155" grpId="0" animBg="1"/>
      <p:bldP spid="156" grpId="0" animBg="1"/>
      <p:bldP spid="157" grpId="0" animBg="1"/>
      <p:bldP spid="158" grpId="0" animBg="1"/>
      <p:bldP spid="159" grpId="0" animBg="1"/>
      <p:bldP spid="160" grpId="0" animBg="1"/>
      <p:bldP spid="161" grpId="0" animBg="1"/>
      <p:bldP spid="162" grpId="0" animBg="1"/>
      <p:bldP spid="163" grpId="0" animBg="1"/>
      <p:bldP spid="164" grpId="0" animBg="1"/>
      <p:bldP spid="16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76200" y="57151"/>
            <a:ext cx="8991600" cy="609600"/>
          </a:xfrm>
        </p:spPr>
        <p:txBody>
          <a:bodyPr/>
          <a:lstStyle/>
          <a:p>
            <a:r>
              <a:rPr lang="en-US" dirty="0"/>
              <a:t>Joins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-1603779" y="9139947"/>
            <a:ext cx="390181" cy="269199"/>
          </a:xfrm>
        </p:spPr>
        <p:txBody>
          <a:bodyPr>
            <a:normAutofit fontScale="25000" lnSpcReduction="20000"/>
          </a:bodyPr>
          <a:lstStyle/>
          <a:p>
            <a:r>
              <a:rPr lang="en-US" dirty="0"/>
              <a:t>Streams of bytes … two ways (into your program and out of your program)</a:t>
            </a:r>
          </a:p>
          <a:p>
            <a:r>
              <a:rPr lang="en-US" dirty="0"/>
              <a:t>Disks, consoles, sockets, keyboards, printers</a:t>
            </a:r>
          </a:p>
          <a:p>
            <a:r>
              <a:rPr lang="en-US" dirty="0"/>
              <a:t>Know how to talk streams and you can talk to anything</a:t>
            </a:r>
          </a:p>
          <a:p>
            <a:r>
              <a:rPr lang="en-US" dirty="0"/>
              <a:t>Initialization (constructor) is different. Use is the same.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t>12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355852" y="731520"/>
            <a:ext cx="685800" cy="27699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ISBN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41652" y="731520"/>
            <a:ext cx="914400" cy="27699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Name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956052" y="731520"/>
            <a:ext cx="685800" cy="27699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Price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641852" y="731520"/>
            <a:ext cx="1066800" cy="27699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Publisher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55852" y="1005840"/>
            <a:ext cx="685800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1234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41652" y="1005840"/>
            <a:ext cx="914400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Learn C++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956052" y="1005840"/>
            <a:ext cx="685800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9.95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641852" y="1005840"/>
            <a:ext cx="1066800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Good Books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55852" y="1280160"/>
            <a:ext cx="685800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5678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041652" y="1280160"/>
            <a:ext cx="914400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Learn Java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956052" y="1280160"/>
            <a:ext cx="685800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50.00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641852" y="1280160"/>
            <a:ext cx="1066800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Smarties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55852" y="1554480"/>
            <a:ext cx="685800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9981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041652" y="1554480"/>
            <a:ext cx="914400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Using Perl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956052" y="1554480"/>
            <a:ext cx="685800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2.46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641852" y="1554480"/>
            <a:ext cx="1066800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Smarties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55852" y="1828800"/>
            <a:ext cx="685800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1055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041652" y="1828800"/>
            <a:ext cx="914400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JavaScript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956052" y="1828800"/>
            <a:ext cx="685800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10.00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641852" y="1828800"/>
            <a:ext cx="1066800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Good Books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34594" y="317926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BOOK</a:t>
            </a:r>
          </a:p>
        </p:txBody>
      </p:sp>
      <p:sp>
        <p:nvSpPr>
          <p:cNvPr id="85" name="TextBox 84"/>
          <p:cNvSpPr txBox="1"/>
          <p:nvPr/>
        </p:nvSpPr>
        <p:spPr>
          <a:xfrm>
            <a:off x="3705768" y="731520"/>
            <a:ext cx="1093150" cy="27699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Author</a:t>
            </a:r>
          </a:p>
        </p:txBody>
      </p:sp>
      <p:sp>
        <p:nvSpPr>
          <p:cNvPr id="104" name="TextBox 103"/>
          <p:cNvSpPr txBox="1"/>
          <p:nvPr/>
        </p:nvSpPr>
        <p:spPr>
          <a:xfrm>
            <a:off x="3707205" y="1005840"/>
            <a:ext cx="1091725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Ben</a:t>
            </a:r>
          </a:p>
        </p:txBody>
      </p:sp>
      <p:sp>
        <p:nvSpPr>
          <p:cNvPr id="107" name="TextBox 106"/>
          <p:cNvSpPr txBox="1"/>
          <p:nvPr/>
        </p:nvSpPr>
        <p:spPr>
          <a:xfrm>
            <a:off x="3707205" y="1280160"/>
            <a:ext cx="1091725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Ben</a:t>
            </a:r>
          </a:p>
        </p:txBody>
      </p:sp>
      <p:sp>
        <p:nvSpPr>
          <p:cNvPr id="113" name="TextBox 112"/>
          <p:cNvSpPr txBox="1"/>
          <p:nvPr/>
        </p:nvSpPr>
        <p:spPr>
          <a:xfrm>
            <a:off x="3705774" y="1828800"/>
            <a:ext cx="1093149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Sarah</a:t>
            </a:r>
          </a:p>
        </p:txBody>
      </p:sp>
      <p:sp>
        <p:nvSpPr>
          <p:cNvPr id="116" name="TextBox 115"/>
          <p:cNvSpPr txBox="1"/>
          <p:nvPr/>
        </p:nvSpPr>
        <p:spPr>
          <a:xfrm>
            <a:off x="3705774" y="1554480"/>
            <a:ext cx="1093149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Sarah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355846" y="2377440"/>
            <a:ext cx="685800" cy="27699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ISBN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1041646" y="2377440"/>
            <a:ext cx="914400" cy="27699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Name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956046" y="2377440"/>
            <a:ext cx="685800" cy="27699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Price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2641846" y="2377440"/>
            <a:ext cx="1066800" cy="27699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Publisher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355846" y="2651760"/>
            <a:ext cx="685800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1234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1041646" y="2651760"/>
            <a:ext cx="914400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Learn C++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1956046" y="2651760"/>
            <a:ext cx="685800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9.95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2641846" y="2651760"/>
            <a:ext cx="1066800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Good Books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355846" y="2926080"/>
            <a:ext cx="685800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5678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1041646" y="2926080"/>
            <a:ext cx="914400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Learn Java</a:t>
            </a:r>
          </a:p>
        </p:txBody>
      </p:sp>
      <p:sp>
        <p:nvSpPr>
          <p:cNvPr id="88" name="TextBox 87"/>
          <p:cNvSpPr txBox="1"/>
          <p:nvPr/>
        </p:nvSpPr>
        <p:spPr>
          <a:xfrm>
            <a:off x="1956046" y="2926080"/>
            <a:ext cx="685800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50.00</a:t>
            </a:r>
          </a:p>
        </p:txBody>
      </p:sp>
      <p:sp>
        <p:nvSpPr>
          <p:cNvPr id="89" name="TextBox 88"/>
          <p:cNvSpPr txBox="1"/>
          <p:nvPr/>
        </p:nvSpPr>
        <p:spPr>
          <a:xfrm>
            <a:off x="2641846" y="2926080"/>
            <a:ext cx="1066800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Smarties</a:t>
            </a:r>
          </a:p>
        </p:txBody>
      </p:sp>
      <p:sp>
        <p:nvSpPr>
          <p:cNvPr id="90" name="TextBox 89"/>
          <p:cNvSpPr txBox="1"/>
          <p:nvPr/>
        </p:nvSpPr>
        <p:spPr>
          <a:xfrm>
            <a:off x="355846" y="3200400"/>
            <a:ext cx="685800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9981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1041646" y="3200400"/>
            <a:ext cx="914400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Using Perl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1956046" y="3200400"/>
            <a:ext cx="685800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2.46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2641846" y="3200400"/>
            <a:ext cx="1066800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Smarties</a:t>
            </a:r>
          </a:p>
        </p:txBody>
      </p:sp>
      <p:sp>
        <p:nvSpPr>
          <p:cNvPr id="94" name="TextBox 93"/>
          <p:cNvSpPr txBox="1"/>
          <p:nvPr/>
        </p:nvSpPr>
        <p:spPr>
          <a:xfrm>
            <a:off x="355846" y="3474720"/>
            <a:ext cx="685800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1055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1041646" y="3474720"/>
            <a:ext cx="914400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JavaScript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1956046" y="3474720"/>
            <a:ext cx="685800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10.00</a:t>
            </a:r>
          </a:p>
        </p:txBody>
      </p:sp>
      <p:sp>
        <p:nvSpPr>
          <p:cNvPr id="97" name="TextBox 96"/>
          <p:cNvSpPr txBox="1"/>
          <p:nvPr/>
        </p:nvSpPr>
        <p:spPr>
          <a:xfrm>
            <a:off x="2641846" y="3474720"/>
            <a:ext cx="1066800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Good Books</a:t>
            </a:r>
          </a:p>
        </p:txBody>
      </p:sp>
      <p:sp>
        <p:nvSpPr>
          <p:cNvPr id="98" name="TextBox 97"/>
          <p:cNvSpPr txBox="1"/>
          <p:nvPr/>
        </p:nvSpPr>
        <p:spPr>
          <a:xfrm>
            <a:off x="3705762" y="2377440"/>
            <a:ext cx="1093150" cy="27699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Author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3707199" y="2651760"/>
            <a:ext cx="1091725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Ben</a:t>
            </a:r>
          </a:p>
        </p:txBody>
      </p:sp>
      <p:sp>
        <p:nvSpPr>
          <p:cNvPr id="100" name="TextBox 99"/>
          <p:cNvSpPr txBox="1"/>
          <p:nvPr/>
        </p:nvSpPr>
        <p:spPr>
          <a:xfrm>
            <a:off x="3707199" y="2926080"/>
            <a:ext cx="1091725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Ben</a:t>
            </a:r>
          </a:p>
        </p:txBody>
      </p:sp>
      <p:sp>
        <p:nvSpPr>
          <p:cNvPr id="101" name="TextBox 100"/>
          <p:cNvSpPr txBox="1"/>
          <p:nvPr/>
        </p:nvSpPr>
        <p:spPr>
          <a:xfrm>
            <a:off x="3705768" y="3474720"/>
            <a:ext cx="1093149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Sarah</a:t>
            </a:r>
          </a:p>
        </p:txBody>
      </p:sp>
      <p:sp>
        <p:nvSpPr>
          <p:cNvPr id="102" name="TextBox 101"/>
          <p:cNvSpPr txBox="1"/>
          <p:nvPr/>
        </p:nvSpPr>
        <p:spPr>
          <a:xfrm>
            <a:off x="3705768" y="3200400"/>
            <a:ext cx="1093149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Sarah</a:t>
            </a:r>
          </a:p>
        </p:txBody>
      </p:sp>
      <p:sp>
        <p:nvSpPr>
          <p:cNvPr id="103" name="TextBox 102"/>
          <p:cNvSpPr txBox="1"/>
          <p:nvPr/>
        </p:nvSpPr>
        <p:spPr>
          <a:xfrm>
            <a:off x="355841" y="3749040"/>
            <a:ext cx="685800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1234</a:t>
            </a:r>
          </a:p>
        </p:txBody>
      </p:sp>
      <p:sp>
        <p:nvSpPr>
          <p:cNvPr id="105" name="TextBox 104"/>
          <p:cNvSpPr txBox="1"/>
          <p:nvPr/>
        </p:nvSpPr>
        <p:spPr>
          <a:xfrm>
            <a:off x="1041641" y="3749040"/>
            <a:ext cx="914400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Learn C++</a:t>
            </a:r>
          </a:p>
        </p:txBody>
      </p:sp>
      <p:sp>
        <p:nvSpPr>
          <p:cNvPr id="106" name="TextBox 105"/>
          <p:cNvSpPr txBox="1"/>
          <p:nvPr/>
        </p:nvSpPr>
        <p:spPr>
          <a:xfrm>
            <a:off x="1956041" y="3749040"/>
            <a:ext cx="685800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9.95</a:t>
            </a:r>
          </a:p>
        </p:txBody>
      </p:sp>
      <p:sp>
        <p:nvSpPr>
          <p:cNvPr id="108" name="TextBox 107"/>
          <p:cNvSpPr txBox="1"/>
          <p:nvPr/>
        </p:nvSpPr>
        <p:spPr>
          <a:xfrm>
            <a:off x="2641841" y="3749040"/>
            <a:ext cx="1066800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Good Books</a:t>
            </a:r>
          </a:p>
        </p:txBody>
      </p:sp>
      <p:sp>
        <p:nvSpPr>
          <p:cNvPr id="109" name="TextBox 108"/>
          <p:cNvSpPr txBox="1"/>
          <p:nvPr/>
        </p:nvSpPr>
        <p:spPr>
          <a:xfrm>
            <a:off x="355841" y="4023360"/>
            <a:ext cx="685800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5678</a:t>
            </a:r>
          </a:p>
        </p:txBody>
      </p:sp>
      <p:sp>
        <p:nvSpPr>
          <p:cNvPr id="111" name="TextBox 110"/>
          <p:cNvSpPr txBox="1"/>
          <p:nvPr/>
        </p:nvSpPr>
        <p:spPr>
          <a:xfrm>
            <a:off x="1041641" y="4023360"/>
            <a:ext cx="914400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Learn Java</a:t>
            </a:r>
          </a:p>
        </p:txBody>
      </p:sp>
      <p:sp>
        <p:nvSpPr>
          <p:cNvPr id="112" name="TextBox 111"/>
          <p:cNvSpPr txBox="1"/>
          <p:nvPr/>
        </p:nvSpPr>
        <p:spPr>
          <a:xfrm>
            <a:off x="1956041" y="4023360"/>
            <a:ext cx="685800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50.00</a:t>
            </a:r>
          </a:p>
        </p:txBody>
      </p:sp>
      <p:sp>
        <p:nvSpPr>
          <p:cNvPr id="114" name="TextBox 113"/>
          <p:cNvSpPr txBox="1"/>
          <p:nvPr/>
        </p:nvSpPr>
        <p:spPr>
          <a:xfrm>
            <a:off x="2641841" y="4023360"/>
            <a:ext cx="1066800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Smarties</a:t>
            </a:r>
          </a:p>
        </p:txBody>
      </p:sp>
      <p:sp>
        <p:nvSpPr>
          <p:cNvPr id="115" name="TextBox 114"/>
          <p:cNvSpPr txBox="1"/>
          <p:nvPr/>
        </p:nvSpPr>
        <p:spPr>
          <a:xfrm>
            <a:off x="355841" y="4294781"/>
            <a:ext cx="685800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9981</a:t>
            </a:r>
          </a:p>
        </p:txBody>
      </p:sp>
      <p:sp>
        <p:nvSpPr>
          <p:cNvPr id="117" name="TextBox 116"/>
          <p:cNvSpPr txBox="1"/>
          <p:nvPr/>
        </p:nvSpPr>
        <p:spPr>
          <a:xfrm>
            <a:off x="1041641" y="4294781"/>
            <a:ext cx="914400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Using Perl</a:t>
            </a:r>
          </a:p>
        </p:txBody>
      </p:sp>
      <p:sp>
        <p:nvSpPr>
          <p:cNvPr id="118" name="TextBox 117"/>
          <p:cNvSpPr txBox="1"/>
          <p:nvPr/>
        </p:nvSpPr>
        <p:spPr>
          <a:xfrm>
            <a:off x="1956041" y="4294781"/>
            <a:ext cx="685800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2.46</a:t>
            </a:r>
          </a:p>
        </p:txBody>
      </p:sp>
      <p:sp>
        <p:nvSpPr>
          <p:cNvPr id="120" name="TextBox 119"/>
          <p:cNvSpPr txBox="1"/>
          <p:nvPr/>
        </p:nvSpPr>
        <p:spPr>
          <a:xfrm>
            <a:off x="2641841" y="4294781"/>
            <a:ext cx="1066800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Smarties</a:t>
            </a:r>
          </a:p>
        </p:txBody>
      </p:sp>
      <p:sp>
        <p:nvSpPr>
          <p:cNvPr id="121" name="TextBox 120"/>
          <p:cNvSpPr txBox="1"/>
          <p:nvPr/>
        </p:nvSpPr>
        <p:spPr>
          <a:xfrm>
            <a:off x="355841" y="4571780"/>
            <a:ext cx="685800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1055</a:t>
            </a:r>
          </a:p>
        </p:txBody>
      </p:sp>
      <p:sp>
        <p:nvSpPr>
          <p:cNvPr id="122" name="TextBox 121"/>
          <p:cNvSpPr txBox="1"/>
          <p:nvPr/>
        </p:nvSpPr>
        <p:spPr>
          <a:xfrm>
            <a:off x="1041641" y="4571780"/>
            <a:ext cx="914400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JavaScript</a:t>
            </a:r>
          </a:p>
        </p:txBody>
      </p:sp>
      <p:sp>
        <p:nvSpPr>
          <p:cNvPr id="123" name="TextBox 122"/>
          <p:cNvSpPr txBox="1"/>
          <p:nvPr/>
        </p:nvSpPr>
        <p:spPr>
          <a:xfrm>
            <a:off x="1956041" y="4571780"/>
            <a:ext cx="685800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10.00</a:t>
            </a:r>
          </a:p>
        </p:txBody>
      </p:sp>
      <p:sp>
        <p:nvSpPr>
          <p:cNvPr id="124" name="TextBox 123"/>
          <p:cNvSpPr txBox="1"/>
          <p:nvPr/>
        </p:nvSpPr>
        <p:spPr>
          <a:xfrm>
            <a:off x="2641841" y="4571780"/>
            <a:ext cx="1066800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Good Books</a:t>
            </a:r>
          </a:p>
        </p:txBody>
      </p:sp>
      <p:sp>
        <p:nvSpPr>
          <p:cNvPr id="125" name="TextBox 124"/>
          <p:cNvSpPr txBox="1"/>
          <p:nvPr/>
        </p:nvSpPr>
        <p:spPr>
          <a:xfrm>
            <a:off x="3707194" y="3749040"/>
            <a:ext cx="1091725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Ben</a:t>
            </a:r>
          </a:p>
        </p:txBody>
      </p:sp>
      <p:sp>
        <p:nvSpPr>
          <p:cNvPr id="126" name="TextBox 125"/>
          <p:cNvSpPr txBox="1"/>
          <p:nvPr/>
        </p:nvSpPr>
        <p:spPr>
          <a:xfrm>
            <a:off x="3707194" y="4023360"/>
            <a:ext cx="1091725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Ben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3705763" y="4572000"/>
            <a:ext cx="1093149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Sarah</a:t>
            </a:r>
          </a:p>
        </p:txBody>
      </p:sp>
      <p:sp>
        <p:nvSpPr>
          <p:cNvPr id="128" name="TextBox 127"/>
          <p:cNvSpPr txBox="1"/>
          <p:nvPr/>
        </p:nvSpPr>
        <p:spPr>
          <a:xfrm>
            <a:off x="3705763" y="4297680"/>
            <a:ext cx="1093149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Sarah</a:t>
            </a:r>
          </a:p>
        </p:txBody>
      </p:sp>
      <p:sp>
        <p:nvSpPr>
          <p:cNvPr id="129" name="TextBox 128"/>
          <p:cNvSpPr txBox="1"/>
          <p:nvPr/>
        </p:nvSpPr>
        <p:spPr>
          <a:xfrm>
            <a:off x="5632947" y="610716"/>
            <a:ext cx="1093150" cy="27699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Name</a:t>
            </a:r>
          </a:p>
        </p:txBody>
      </p:sp>
      <p:sp>
        <p:nvSpPr>
          <p:cNvPr id="130" name="TextBox 129"/>
          <p:cNvSpPr txBox="1"/>
          <p:nvPr/>
        </p:nvSpPr>
        <p:spPr>
          <a:xfrm>
            <a:off x="6726095" y="610716"/>
            <a:ext cx="838200" cy="27699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Address</a:t>
            </a:r>
          </a:p>
        </p:txBody>
      </p:sp>
      <p:sp>
        <p:nvSpPr>
          <p:cNvPr id="131" name="TextBox 130"/>
          <p:cNvSpPr txBox="1"/>
          <p:nvPr/>
        </p:nvSpPr>
        <p:spPr>
          <a:xfrm>
            <a:off x="5634371" y="887715"/>
            <a:ext cx="1091725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Good Books</a:t>
            </a:r>
          </a:p>
        </p:txBody>
      </p:sp>
      <p:sp>
        <p:nvSpPr>
          <p:cNvPr id="132" name="TextBox 131"/>
          <p:cNvSpPr txBox="1"/>
          <p:nvPr/>
        </p:nvSpPr>
        <p:spPr>
          <a:xfrm>
            <a:off x="5632946" y="1164714"/>
            <a:ext cx="1093149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Smarties</a:t>
            </a:r>
          </a:p>
        </p:txBody>
      </p:sp>
      <p:sp>
        <p:nvSpPr>
          <p:cNvPr id="133" name="TextBox 132"/>
          <p:cNvSpPr txBox="1"/>
          <p:nvPr/>
        </p:nvSpPr>
        <p:spPr>
          <a:xfrm>
            <a:off x="5663921" y="267409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PUBLISHER</a:t>
            </a:r>
          </a:p>
        </p:txBody>
      </p:sp>
      <p:sp>
        <p:nvSpPr>
          <p:cNvPr id="134" name="TextBox 133"/>
          <p:cNvSpPr txBox="1"/>
          <p:nvPr/>
        </p:nvSpPr>
        <p:spPr>
          <a:xfrm>
            <a:off x="7564295" y="610715"/>
            <a:ext cx="838200" cy="27699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Phone</a:t>
            </a:r>
          </a:p>
        </p:txBody>
      </p:sp>
      <p:sp>
        <p:nvSpPr>
          <p:cNvPr id="135" name="TextBox 134"/>
          <p:cNvSpPr txBox="1"/>
          <p:nvPr/>
        </p:nvSpPr>
        <p:spPr>
          <a:xfrm>
            <a:off x="6726091" y="1164713"/>
            <a:ext cx="838202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NY</a:t>
            </a:r>
          </a:p>
        </p:txBody>
      </p:sp>
      <p:sp>
        <p:nvSpPr>
          <p:cNvPr id="136" name="TextBox 135"/>
          <p:cNvSpPr txBox="1"/>
          <p:nvPr/>
        </p:nvSpPr>
        <p:spPr>
          <a:xfrm>
            <a:off x="6726093" y="887714"/>
            <a:ext cx="838199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AL</a:t>
            </a:r>
          </a:p>
        </p:txBody>
      </p:sp>
      <p:sp>
        <p:nvSpPr>
          <p:cNvPr id="137" name="TextBox 136"/>
          <p:cNvSpPr txBox="1"/>
          <p:nvPr/>
        </p:nvSpPr>
        <p:spPr>
          <a:xfrm>
            <a:off x="7564288" y="887713"/>
            <a:ext cx="838202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1234</a:t>
            </a:r>
          </a:p>
        </p:txBody>
      </p:sp>
      <p:sp>
        <p:nvSpPr>
          <p:cNvPr id="138" name="TextBox 137"/>
          <p:cNvSpPr txBox="1"/>
          <p:nvPr/>
        </p:nvSpPr>
        <p:spPr>
          <a:xfrm>
            <a:off x="7564288" y="1164712"/>
            <a:ext cx="838202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5678</a:t>
            </a:r>
          </a:p>
        </p:txBody>
      </p:sp>
      <p:sp>
        <p:nvSpPr>
          <p:cNvPr id="139" name="TextBox 138"/>
          <p:cNvSpPr txBox="1"/>
          <p:nvPr/>
        </p:nvSpPr>
        <p:spPr>
          <a:xfrm>
            <a:off x="4805848" y="2651760"/>
            <a:ext cx="1091725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Good Books</a:t>
            </a:r>
          </a:p>
        </p:txBody>
      </p:sp>
      <p:sp>
        <p:nvSpPr>
          <p:cNvPr id="140" name="TextBox 139"/>
          <p:cNvSpPr txBox="1"/>
          <p:nvPr/>
        </p:nvSpPr>
        <p:spPr>
          <a:xfrm>
            <a:off x="5903128" y="2651760"/>
            <a:ext cx="838199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AL</a:t>
            </a:r>
          </a:p>
        </p:txBody>
      </p:sp>
      <p:sp>
        <p:nvSpPr>
          <p:cNvPr id="141" name="TextBox 140"/>
          <p:cNvSpPr txBox="1"/>
          <p:nvPr/>
        </p:nvSpPr>
        <p:spPr>
          <a:xfrm>
            <a:off x="6726088" y="2651760"/>
            <a:ext cx="838202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1234</a:t>
            </a:r>
          </a:p>
        </p:txBody>
      </p:sp>
      <p:sp>
        <p:nvSpPr>
          <p:cNvPr id="142" name="TextBox 141"/>
          <p:cNvSpPr txBox="1"/>
          <p:nvPr/>
        </p:nvSpPr>
        <p:spPr>
          <a:xfrm>
            <a:off x="4805848" y="2377440"/>
            <a:ext cx="1093150" cy="27699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Name</a:t>
            </a:r>
          </a:p>
        </p:txBody>
      </p:sp>
      <p:sp>
        <p:nvSpPr>
          <p:cNvPr id="143" name="TextBox 142"/>
          <p:cNvSpPr txBox="1"/>
          <p:nvPr/>
        </p:nvSpPr>
        <p:spPr>
          <a:xfrm>
            <a:off x="5903128" y="2377440"/>
            <a:ext cx="838200" cy="27699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Address</a:t>
            </a:r>
          </a:p>
        </p:txBody>
      </p:sp>
      <p:sp>
        <p:nvSpPr>
          <p:cNvPr id="144" name="TextBox 143"/>
          <p:cNvSpPr txBox="1"/>
          <p:nvPr/>
        </p:nvSpPr>
        <p:spPr>
          <a:xfrm>
            <a:off x="6726088" y="2377440"/>
            <a:ext cx="838200" cy="27699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Phone</a:t>
            </a:r>
          </a:p>
        </p:txBody>
      </p:sp>
      <p:sp>
        <p:nvSpPr>
          <p:cNvPr id="145" name="TextBox 144"/>
          <p:cNvSpPr txBox="1"/>
          <p:nvPr/>
        </p:nvSpPr>
        <p:spPr>
          <a:xfrm>
            <a:off x="4805848" y="2926080"/>
            <a:ext cx="1091725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Good Books</a:t>
            </a:r>
          </a:p>
        </p:txBody>
      </p:sp>
      <p:sp>
        <p:nvSpPr>
          <p:cNvPr id="146" name="TextBox 145"/>
          <p:cNvSpPr txBox="1"/>
          <p:nvPr/>
        </p:nvSpPr>
        <p:spPr>
          <a:xfrm>
            <a:off x="5903128" y="2926080"/>
            <a:ext cx="838199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AL</a:t>
            </a:r>
          </a:p>
        </p:txBody>
      </p:sp>
      <p:sp>
        <p:nvSpPr>
          <p:cNvPr id="147" name="TextBox 146"/>
          <p:cNvSpPr txBox="1"/>
          <p:nvPr/>
        </p:nvSpPr>
        <p:spPr>
          <a:xfrm>
            <a:off x="6726088" y="2926080"/>
            <a:ext cx="838202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1234</a:t>
            </a:r>
          </a:p>
        </p:txBody>
      </p:sp>
      <p:sp>
        <p:nvSpPr>
          <p:cNvPr id="148" name="TextBox 147"/>
          <p:cNvSpPr txBox="1"/>
          <p:nvPr/>
        </p:nvSpPr>
        <p:spPr>
          <a:xfrm>
            <a:off x="4805848" y="3200400"/>
            <a:ext cx="1091725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Good Books</a:t>
            </a:r>
          </a:p>
        </p:txBody>
      </p:sp>
      <p:sp>
        <p:nvSpPr>
          <p:cNvPr id="149" name="TextBox 148"/>
          <p:cNvSpPr txBox="1"/>
          <p:nvPr/>
        </p:nvSpPr>
        <p:spPr>
          <a:xfrm>
            <a:off x="5903128" y="3200400"/>
            <a:ext cx="838199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AL</a:t>
            </a:r>
          </a:p>
        </p:txBody>
      </p:sp>
      <p:sp>
        <p:nvSpPr>
          <p:cNvPr id="150" name="TextBox 149"/>
          <p:cNvSpPr txBox="1"/>
          <p:nvPr/>
        </p:nvSpPr>
        <p:spPr>
          <a:xfrm>
            <a:off x="6726088" y="3200400"/>
            <a:ext cx="838202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1234</a:t>
            </a:r>
          </a:p>
        </p:txBody>
      </p:sp>
      <p:sp>
        <p:nvSpPr>
          <p:cNvPr id="151" name="TextBox 150"/>
          <p:cNvSpPr txBox="1"/>
          <p:nvPr/>
        </p:nvSpPr>
        <p:spPr>
          <a:xfrm>
            <a:off x="4805848" y="3474720"/>
            <a:ext cx="1091725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Good Books</a:t>
            </a:r>
          </a:p>
        </p:txBody>
      </p:sp>
      <p:sp>
        <p:nvSpPr>
          <p:cNvPr id="152" name="TextBox 151"/>
          <p:cNvSpPr txBox="1"/>
          <p:nvPr/>
        </p:nvSpPr>
        <p:spPr>
          <a:xfrm>
            <a:off x="5903128" y="3474720"/>
            <a:ext cx="838199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AL</a:t>
            </a:r>
          </a:p>
        </p:txBody>
      </p:sp>
      <p:sp>
        <p:nvSpPr>
          <p:cNvPr id="153" name="TextBox 152"/>
          <p:cNvSpPr txBox="1"/>
          <p:nvPr/>
        </p:nvSpPr>
        <p:spPr>
          <a:xfrm>
            <a:off x="6726088" y="3474720"/>
            <a:ext cx="838202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1234</a:t>
            </a:r>
          </a:p>
        </p:txBody>
      </p:sp>
      <p:sp>
        <p:nvSpPr>
          <p:cNvPr id="154" name="TextBox 153"/>
          <p:cNvSpPr txBox="1"/>
          <p:nvPr/>
        </p:nvSpPr>
        <p:spPr>
          <a:xfrm>
            <a:off x="4805848" y="3749040"/>
            <a:ext cx="1093149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Smarties</a:t>
            </a:r>
          </a:p>
        </p:txBody>
      </p:sp>
      <p:sp>
        <p:nvSpPr>
          <p:cNvPr id="155" name="TextBox 154"/>
          <p:cNvSpPr txBox="1"/>
          <p:nvPr/>
        </p:nvSpPr>
        <p:spPr>
          <a:xfrm>
            <a:off x="5903128" y="3749039"/>
            <a:ext cx="838202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NY</a:t>
            </a:r>
          </a:p>
        </p:txBody>
      </p:sp>
      <p:sp>
        <p:nvSpPr>
          <p:cNvPr id="156" name="TextBox 155"/>
          <p:cNvSpPr txBox="1"/>
          <p:nvPr/>
        </p:nvSpPr>
        <p:spPr>
          <a:xfrm>
            <a:off x="6726088" y="3749040"/>
            <a:ext cx="838202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5678</a:t>
            </a:r>
          </a:p>
        </p:txBody>
      </p:sp>
      <p:sp>
        <p:nvSpPr>
          <p:cNvPr id="157" name="TextBox 156"/>
          <p:cNvSpPr txBox="1"/>
          <p:nvPr/>
        </p:nvSpPr>
        <p:spPr>
          <a:xfrm>
            <a:off x="4805848" y="4023360"/>
            <a:ext cx="1093149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Smarties</a:t>
            </a:r>
          </a:p>
        </p:txBody>
      </p:sp>
      <p:sp>
        <p:nvSpPr>
          <p:cNvPr id="158" name="TextBox 157"/>
          <p:cNvSpPr txBox="1"/>
          <p:nvPr/>
        </p:nvSpPr>
        <p:spPr>
          <a:xfrm>
            <a:off x="5903128" y="4023360"/>
            <a:ext cx="838202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NY</a:t>
            </a:r>
          </a:p>
        </p:txBody>
      </p:sp>
      <p:sp>
        <p:nvSpPr>
          <p:cNvPr id="159" name="TextBox 158"/>
          <p:cNvSpPr txBox="1"/>
          <p:nvPr/>
        </p:nvSpPr>
        <p:spPr>
          <a:xfrm>
            <a:off x="6726088" y="4023360"/>
            <a:ext cx="838202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5678</a:t>
            </a:r>
          </a:p>
        </p:txBody>
      </p:sp>
      <p:sp>
        <p:nvSpPr>
          <p:cNvPr id="160" name="TextBox 159"/>
          <p:cNvSpPr txBox="1"/>
          <p:nvPr/>
        </p:nvSpPr>
        <p:spPr>
          <a:xfrm>
            <a:off x="4805848" y="4297680"/>
            <a:ext cx="1093149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Smarties</a:t>
            </a:r>
          </a:p>
        </p:txBody>
      </p:sp>
      <p:sp>
        <p:nvSpPr>
          <p:cNvPr id="161" name="TextBox 160"/>
          <p:cNvSpPr txBox="1"/>
          <p:nvPr/>
        </p:nvSpPr>
        <p:spPr>
          <a:xfrm>
            <a:off x="5903128" y="4297680"/>
            <a:ext cx="838202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NY</a:t>
            </a:r>
          </a:p>
        </p:txBody>
      </p:sp>
      <p:sp>
        <p:nvSpPr>
          <p:cNvPr id="162" name="TextBox 161"/>
          <p:cNvSpPr txBox="1"/>
          <p:nvPr/>
        </p:nvSpPr>
        <p:spPr>
          <a:xfrm>
            <a:off x="6726088" y="4294781"/>
            <a:ext cx="838202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5678</a:t>
            </a:r>
          </a:p>
        </p:txBody>
      </p:sp>
      <p:sp>
        <p:nvSpPr>
          <p:cNvPr id="163" name="TextBox 162"/>
          <p:cNvSpPr txBox="1"/>
          <p:nvPr/>
        </p:nvSpPr>
        <p:spPr>
          <a:xfrm>
            <a:off x="4805848" y="4572000"/>
            <a:ext cx="1093149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Smarties</a:t>
            </a:r>
          </a:p>
        </p:txBody>
      </p:sp>
      <p:sp>
        <p:nvSpPr>
          <p:cNvPr id="164" name="TextBox 163"/>
          <p:cNvSpPr txBox="1"/>
          <p:nvPr/>
        </p:nvSpPr>
        <p:spPr>
          <a:xfrm>
            <a:off x="5903128" y="4572000"/>
            <a:ext cx="838202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NY</a:t>
            </a:r>
          </a:p>
        </p:txBody>
      </p:sp>
      <p:sp>
        <p:nvSpPr>
          <p:cNvPr id="165" name="TextBox 164"/>
          <p:cNvSpPr txBox="1"/>
          <p:nvPr/>
        </p:nvSpPr>
        <p:spPr>
          <a:xfrm>
            <a:off x="6726088" y="4572000"/>
            <a:ext cx="838202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5678</a:t>
            </a:r>
          </a:p>
        </p:txBody>
      </p:sp>
      <p:sp>
        <p:nvSpPr>
          <p:cNvPr id="119" name="TextBox 118"/>
          <p:cNvSpPr txBox="1"/>
          <p:nvPr/>
        </p:nvSpPr>
        <p:spPr>
          <a:xfrm>
            <a:off x="5324337" y="1523938"/>
            <a:ext cx="3394672" cy="75154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r>
              <a:rPr lang="en-US" sz="1200" dirty="0">
                <a:latin typeface="Consolas" panose="020B0609020204030204" pitchFamily="49" charset="0"/>
              </a:rPr>
              <a:t>&gt; Select * from BOOK, PUBLISHER where </a:t>
            </a:r>
            <a:r>
              <a:rPr lang="en-US" sz="1200" dirty="0" err="1">
                <a:latin typeface="Consolas" panose="020B0609020204030204" pitchFamily="49" charset="0"/>
              </a:rPr>
              <a:t>BOOK.publisher</a:t>
            </a:r>
            <a:r>
              <a:rPr lang="en-US" sz="1200" dirty="0">
                <a:latin typeface="Consolas" panose="020B0609020204030204" pitchFamily="49" charset="0"/>
              </a:rPr>
              <a:t> = PUBLISHER.name</a:t>
            </a:r>
          </a:p>
          <a:p>
            <a:endParaRPr lang="en-US" sz="1200" dirty="0">
              <a:latin typeface="Consolas" panose="020B0609020204030204" pitchFamily="49" charset="0"/>
            </a:endParaRPr>
          </a:p>
          <a:p>
            <a:r>
              <a:rPr lang="en-US" sz="1200" dirty="0">
                <a:latin typeface="Consolas" panose="020B0609020204030204" pitchFamily="49" charset="0"/>
              </a:rPr>
              <a:t>Here are 4 rows.</a:t>
            </a:r>
          </a:p>
          <a:p>
            <a:endParaRPr lang="en-US" sz="1200" dirty="0">
              <a:latin typeface="Consolas" panose="020B0609020204030204" pitchFamily="49" charset="0"/>
            </a:endParaRPr>
          </a:p>
        </p:txBody>
      </p:sp>
      <p:sp>
        <p:nvSpPr>
          <p:cNvPr id="167" name="Rectangle 166"/>
          <p:cNvSpPr/>
          <p:nvPr/>
        </p:nvSpPr>
        <p:spPr>
          <a:xfrm>
            <a:off x="295275" y="2648115"/>
            <a:ext cx="7315200" cy="3048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Rectangle 167"/>
          <p:cNvSpPr/>
          <p:nvPr/>
        </p:nvSpPr>
        <p:spPr>
          <a:xfrm>
            <a:off x="304800" y="3486866"/>
            <a:ext cx="7315200" cy="3048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Rectangle 168"/>
          <p:cNvSpPr/>
          <p:nvPr/>
        </p:nvSpPr>
        <p:spPr>
          <a:xfrm>
            <a:off x="295275" y="4011350"/>
            <a:ext cx="7334250" cy="59351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296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7" grpId="0" animBg="1"/>
      <p:bldP spid="168" grpId="0" animBg="1"/>
      <p:bldP spid="16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76200" y="57151"/>
            <a:ext cx="6324600" cy="609600"/>
          </a:xfrm>
        </p:spPr>
        <p:txBody>
          <a:bodyPr/>
          <a:lstStyle/>
          <a:p>
            <a:r>
              <a:rPr lang="en-US" dirty="0"/>
              <a:t>Why Join?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-1603779" y="9139947"/>
            <a:ext cx="390181" cy="269199"/>
          </a:xfrm>
        </p:spPr>
        <p:txBody>
          <a:bodyPr>
            <a:normAutofit fontScale="25000" lnSpcReduction="20000"/>
          </a:bodyPr>
          <a:lstStyle/>
          <a:p>
            <a:r>
              <a:rPr lang="en-US" dirty="0"/>
              <a:t>Streams of bytes … two ways (into your program and out of your program)</a:t>
            </a:r>
          </a:p>
          <a:p>
            <a:r>
              <a:rPr lang="en-US" dirty="0"/>
              <a:t>Disks, consoles, sockets, keyboards, printers</a:t>
            </a:r>
          </a:p>
          <a:p>
            <a:r>
              <a:rPr lang="en-US" dirty="0"/>
              <a:t>Know how to talk streams and you can talk to anything</a:t>
            </a:r>
          </a:p>
          <a:p>
            <a:r>
              <a:rPr lang="en-US" dirty="0"/>
              <a:t>Initialization (constructor) is different. Use is the same.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t>13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355852" y="731520"/>
            <a:ext cx="685800" cy="27699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ISBN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41652" y="731520"/>
            <a:ext cx="914400" cy="27699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Name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956052" y="731520"/>
            <a:ext cx="685800" cy="27699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Price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641852" y="731520"/>
            <a:ext cx="1066800" cy="27699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Publisher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55852" y="1005840"/>
            <a:ext cx="685800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1234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41652" y="1005840"/>
            <a:ext cx="914400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Learn C++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956052" y="1005840"/>
            <a:ext cx="685800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9.95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641852" y="1005840"/>
            <a:ext cx="1066800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Good Books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55852" y="1280160"/>
            <a:ext cx="685800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5678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041652" y="1280160"/>
            <a:ext cx="914400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Learn Java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956052" y="1280160"/>
            <a:ext cx="685800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50.00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641852" y="1280160"/>
            <a:ext cx="1066800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Smarties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55852" y="1554480"/>
            <a:ext cx="685800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9981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041652" y="1554480"/>
            <a:ext cx="914400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Using Perl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956052" y="1554480"/>
            <a:ext cx="685800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2.46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641852" y="1554480"/>
            <a:ext cx="1066800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Smarties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55852" y="1828800"/>
            <a:ext cx="685800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1055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041652" y="1828800"/>
            <a:ext cx="914400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JavaScript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956052" y="1828800"/>
            <a:ext cx="685800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10.00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641852" y="1828800"/>
            <a:ext cx="1066800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Good Books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34594" y="317926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BOOK</a:t>
            </a:r>
          </a:p>
        </p:txBody>
      </p:sp>
      <p:sp>
        <p:nvSpPr>
          <p:cNvPr id="85" name="TextBox 84"/>
          <p:cNvSpPr txBox="1"/>
          <p:nvPr/>
        </p:nvSpPr>
        <p:spPr>
          <a:xfrm>
            <a:off x="3705768" y="731520"/>
            <a:ext cx="1093150" cy="27699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Author</a:t>
            </a:r>
          </a:p>
        </p:txBody>
      </p:sp>
      <p:sp>
        <p:nvSpPr>
          <p:cNvPr id="104" name="TextBox 103"/>
          <p:cNvSpPr txBox="1"/>
          <p:nvPr/>
        </p:nvSpPr>
        <p:spPr>
          <a:xfrm>
            <a:off x="3707205" y="1005840"/>
            <a:ext cx="1091725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Ben</a:t>
            </a:r>
          </a:p>
        </p:txBody>
      </p:sp>
      <p:sp>
        <p:nvSpPr>
          <p:cNvPr id="107" name="TextBox 106"/>
          <p:cNvSpPr txBox="1"/>
          <p:nvPr/>
        </p:nvSpPr>
        <p:spPr>
          <a:xfrm>
            <a:off x="3707205" y="1280160"/>
            <a:ext cx="1091725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Ben</a:t>
            </a:r>
          </a:p>
        </p:txBody>
      </p:sp>
      <p:sp>
        <p:nvSpPr>
          <p:cNvPr id="113" name="TextBox 112"/>
          <p:cNvSpPr txBox="1"/>
          <p:nvPr/>
        </p:nvSpPr>
        <p:spPr>
          <a:xfrm>
            <a:off x="3705774" y="1828800"/>
            <a:ext cx="1093149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Sarah</a:t>
            </a:r>
          </a:p>
        </p:txBody>
      </p:sp>
      <p:sp>
        <p:nvSpPr>
          <p:cNvPr id="116" name="TextBox 115"/>
          <p:cNvSpPr txBox="1"/>
          <p:nvPr/>
        </p:nvSpPr>
        <p:spPr>
          <a:xfrm>
            <a:off x="3705774" y="1554480"/>
            <a:ext cx="1093149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Sarah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858581" y="3475122"/>
            <a:ext cx="685800" cy="27699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ISBN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1544381" y="3475122"/>
            <a:ext cx="914400" cy="27699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Name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2458781" y="3475122"/>
            <a:ext cx="685800" cy="27699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Price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858581" y="3752121"/>
            <a:ext cx="685800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1234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1544381" y="3752121"/>
            <a:ext cx="914400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Learn C++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2458781" y="3752121"/>
            <a:ext cx="685800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9.95</a:t>
            </a:r>
          </a:p>
        </p:txBody>
      </p:sp>
      <p:sp>
        <p:nvSpPr>
          <p:cNvPr id="94" name="TextBox 93"/>
          <p:cNvSpPr txBox="1"/>
          <p:nvPr/>
        </p:nvSpPr>
        <p:spPr>
          <a:xfrm>
            <a:off x="858575" y="4018857"/>
            <a:ext cx="685800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1055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1544375" y="4018857"/>
            <a:ext cx="914400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JavaScript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2458775" y="4018857"/>
            <a:ext cx="685800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10.00</a:t>
            </a:r>
          </a:p>
        </p:txBody>
      </p:sp>
      <p:sp>
        <p:nvSpPr>
          <p:cNvPr id="98" name="TextBox 97"/>
          <p:cNvSpPr txBox="1"/>
          <p:nvPr/>
        </p:nvSpPr>
        <p:spPr>
          <a:xfrm>
            <a:off x="3138256" y="3475330"/>
            <a:ext cx="1093150" cy="27699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Author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3138255" y="3749040"/>
            <a:ext cx="1097280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Ben</a:t>
            </a:r>
          </a:p>
        </p:txBody>
      </p:sp>
      <p:sp>
        <p:nvSpPr>
          <p:cNvPr id="101" name="TextBox 100"/>
          <p:cNvSpPr txBox="1"/>
          <p:nvPr/>
        </p:nvSpPr>
        <p:spPr>
          <a:xfrm>
            <a:off x="3138256" y="4026057"/>
            <a:ext cx="1093149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Sarah</a:t>
            </a:r>
          </a:p>
        </p:txBody>
      </p:sp>
      <p:sp>
        <p:nvSpPr>
          <p:cNvPr id="109" name="TextBox 108"/>
          <p:cNvSpPr txBox="1"/>
          <p:nvPr/>
        </p:nvSpPr>
        <p:spPr>
          <a:xfrm>
            <a:off x="858575" y="4300123"/>
            <a:ext cx="685800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5678</a:t>
            </a:r>
          </a:p>
        </p:txBody>
      </p:sp>
      <p:sp>
        <p:nvSpPr>
          <p:cNvPr id="111" name="TextBox 110"/>
          <p:cNvSpPr txBox="1"/>
          <p:nvPr/>
        </p:nvSpPr>
        <p:spPr>
          <a:xfrm>
            <a:off x="1544375" y="4300123"/>
            <a:ext cx="914400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Learn Java</a:t>
            </a:r>
          </a:p>
        </p:txBody>
      </p:sp>
      <p:sp>
        <p:nvSpPr>
          <p:cNvPr id="112" name="TextBox 111"/>
          <p:cNvSpPr txBox="1"/>
          <p:nvPr/>
        </p:nvSpPr>
        <p:spPr>
          <a:xfrm>
            <a:off x="2458775" y="4300123"/>
            <a:ext cx="685800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50.00</a:t>
            </a:r>
          </a:p>
        </p:txBody>
      </p:sp>
      <p:sp>
        <p:nvSpPr>
          <p:cNvPr id="115" name="TextBox 114"/>
          <p:cNvSpPr txBox="1"/>
          <p:nvPr/>
        </p:nvSpPr>
        <p:spPr>
          <a:xfrm>
            <a:off x="858575" y="4562879"/>
            <a:ext cx="685800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9981</a:t>
            </a:r>
          </a:p>
        </p:txBody>
      </p:sp>
      <p:sp>
        <p:nvSpPr>
          <p:cNvPr id="117" name="TextBox 116"/>
          <p:cNvSpPr txBox="1"/>
          <p:nvPr/>
        </p:nvSpPr>
        <p:spPr>
          <a:xfrm>
            <a:off x="1544375" y="4562879"/>
            <a:ext cx="914400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Using Perl</a:t>
            </a:r>
          </a:p>
        </p:txBody>
      </p:sp>
      <p:sp>
        <p:nvSpPr>
          <p:cNvPr id="118" name="TextBox 117"/>
          <p:cNvSpPr txBox="1"/>
          <p:nvPr/>
        </p:nvSpPr>
        <p:spPr>
          <a:xfrm>
            <a:off x="2458775" y="4562879"/>
            <a:ext cx="685800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2.46</a:t>
            </a:r>
          </a:p>
        </p:txBody>
      </p:sp>
      <p:sp>
        <p:nvSpPr>
          <p:cNvPr id="126" name="TextBox 125"/>
          <p:cNvSpPr txBox="1"/>
          <p:nvPr/>
        </p:nvSpPr>
        <p:spPr>
          <a:xfrm>
            <a:off x="3138255" y="4296464"/>
            <a:ext cx="1097280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Ben</a:t>
            </a:r>
          </a:p>
        </p:txBody>
      </p:sp>
      <p:sp>
        <p:nvSpPr>
          <p:cNvPr id="128" name="TextBox 127"/>
          <p:cNvSpPr txBox="1"/>
          <p:nvPr/>
        </p:nvSpPr>
        <p:spPr>
          <a:xfrm>
            <a:off x="3138256" y="4571565"/>
            <a:ext cx="1093149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Sarah</a:t>
            </a:r>
          </a:p>
        </p:txBody>
      </p:sp>
      <p:sp>
        <p:nvSpPr>
          <p:cNvPr id="129" name="TextBox 128"/>
          <p:cNvSpPr txBox="1"/>
          <p:nvPr/>
        </p:nvSpPr>
        <p:spPr>
          <a:xfrm>
            <a:off x="5764859" y="666909"/>
            <a:ext cx="1093150" cy="27699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Name</a:t>
            </a:r>
          </a:p>
        </p:txBody>
      </p:sp>
      <p:sp>
        <p:nvSpPr>
          <p:cNvPr id="130" name="TextBox 129"/>
          <p:cNvSpPr txBox="1"/>
          <p:nvPr/>
        </p:nvSpPr>
        <p:spPr>
          <a:xfrm>
            <a:off x="6858007" y="666909"/>
            <a:ext cx="838200" cy="27699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Address</a:t>
            </a:r>
          </a:p>
        </p:txBody>
      </p:sp>
      <p:sp>
        <p:nvSpPr>
          <p:cNvPr id="131" name="TextBox 130"/>
          <p:cNvSpPr txBox="1"/>
          <p:nvPr/>
        </p:nvSpPr>
        <p:spPr>
          <a:xfrm>
            <a:off x="5766283" y="943908"/>
            <a:ext cx="1091725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Good Books</a:t>
            </a:r>
          </a:p>
        </p:txBody>
      </p:sp>
      <p:sp>
        <p:nvSpPr>
          <p:cNvPr id="132" name="TextBox 131"/>
          <p:cNvSpPr txBox="1"/>
          <p:nvPr/>
        </p:nvSpPr>
        <p:spPr>
          <a:xfrm>
            <a:off x="5764858" y="1220907"/>
            <a:ext cx="1093149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Smarties</a:t>
            </a:r>
          </a:p>
        </p:txBody>
      </p:sp>
      <p:sp>
        <p:nvSpPr>
          <p:cNvPr id="133" name="TextBox 132"/>
          <p:cNvSpPr txBox="1"/>
          <p:nvPr/>
        </p:nvSpPr>
        <p:spPr>
          <a:xfrm>
            <a:off x="5680950" y="156362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PUBLISHER</a:t>
            </a:r>
          </a:p>
        </p:txBody>
      </p:sp>
      <p:sp>
        <p:nvSpPr>
          <p:cNvPr id="134" name="TextBox 133"/>
          <p:cNvSpPr txBox="1"/>
          <p:nvPr/>
        </p:nvSpPr>
        <p:spPr>
          <a:xfrm>
            <a:off x="7696207" y="666908"/>
            <a:ext cx="838200" cy="27699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Phone</a:t>
            </a:r>
          </a:p>
        </p:txBody>
      </p:sp>
      <p:sp>
        <p:nvSpPr>
          <p:cNvPr id="135" name="TextBox 134"/>
          <p:cNvSpPr txBox="1"/>
          <p:nvPr/>
        </p:nvSpPr>
        <p:spPr>
          <a:xfrm>
            <a:off x="6858003" y="1220906"/>
            <a:ext cx="838202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NY</a:t>
            </a:r>
          </a:p>
        </p:txBody>
      </p:sp>
      <p:sp>
        <p:nvSpPr>
          <p:cNvPr id="136" name="TextBox 135"/>
          <p:cNvSpPr txBox="1"/>
          <p:nvPr/>
        </p:nvSpPr>
        <p:spPr>
          <a:xfrm>
            <a:off x="6858005" y="943907"/>
            <a:ext cx="838199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AL</a:t>
            </a:r>
          </a:p>
        </p:txBody>
      </p:sp>
      <p:sp>
        <p:nvSpPr>
          <p:cNvPr id="137" name="TextBox 136"/>
          <p:cNvSpPr txBox="1"/>
          <p:nvPr/>
        </p:nvSpPr>
        <p:spPr>
          <a:xfrm>
            <a:off x="7696200" y="943906"/>
            <a:ext cx="838202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1234</a:t>
            </a:r>
          </a:p>
        </p:txBody>
      </p:sp>
      <p:sp>
        <p:nvSpPr>
          <p:cNvPr id="138" name="TextBox 137"/>
          <p:cNvSpPr txBox="1"/>
          <p:nvPr/>
        </p:nvSpPr>
        <p:spPr>
          <a:xfrm>
            <a:off x="7696200" y="1220905"/>
            <a:ext cx="838202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5678</a:t>
            </a:r>
          </a:p>
        </p:txBody>
      </p:sp>
      <p:sp>
        <p:nvSpPr>
          <p:cNvPr id="139" name="TextBox 138"/>
          <p:cNvSpPr txBox="1"/>
          <p:nvPr/>
        </p:nvSpPr>
        <p:spPr>
          <a:xfrm>
            <a:off x="4235535" y="3749040"/>
            <a:ext cx="1097280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Good Books</a:t>
            </a:r>
          </a:p>
        </p:txBody>
      </p:sp>
      <p:sp>
        <p:nvSpPr>
          <p:cNvPr id="140" name="TextBox 139"/>
          <p:cNvSpPr txBox="1"/>
          <p:nvPr/>
        </p:nvSpPr>
        <p:spPr>
          <a:xfrm>
            <a:off x="5332815" y="3749040"/>
            <a:ext cx="822960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AL</a:t>
            </a:r>
          </a:p>
        </p:txBody>
      </p:sp>
      <p:sp>
        <p:nvSpPr>
          <p:cNvPr id="141" name="TextBox 140"/>
          <p:cNvSpPr txBox="1"/>
          <p:nvPr/>
        </p:nvSpPr>
        <p:spPr>
          <a:xfrm>
            <a:off x="6155776" y="3749040"/>
            <a:ext cx="838202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1234</a:t>
            </a:r>
          </a:p>
        </p:txBody>
      </p:sp>
      <p:sp>
        <p:nvSpPr>
          <p:cNvPr id="142" name="TextBox 141"/>
          <p:cNvSpPr txBox="1"/>
          <p:nvPr/>
        </p:nvSpPr>
        <p:spPr>
          <a:xfrm>
            <a:off x="4235536" y="3474720"/>
            <a:ext cx="1093150" cy="27699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Name</a:t>
            </a:r>
          </a:p>
        </p:txBody>
      </p:sp>
      <p:sp>
        <p:nvSpPr>
          <p:cNvPr id="143" name="TextBox 142"/>
          <p:cNvSpPr txBox="1"/>
          <p:nvPr/>
        </p:nvSpPr>
        <p:spPr>
          <a:xfrm>
            <a:off x="5332816" y="3475198"/>
            <a:ext cx="822960" cy="27699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Address</a:t>
            </a:r>
          </a:p>
        </p:txBody>
      </p:sp>
      <p:sp>
        <p:nvSpPr>
          <p:cNvPr id="144" name="TextBox 143"/>
          <p:cNvSpPr txBox="1"/>
          <p:nvPr/>
        </p:nvSpPr>
        <p:spPr>
          <a:xfrm>
            <a:off x="6155776" y="3474720"/>
            <a:ext cx="838200" cy="27699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Phone</a:t>
            </a:r>
          </a:p>
        </p:txBody>
      </p:sp>
      <p:sp>
        <p:nvSpPr>
          <p:cNvPr id="151" name="TextBox 150"/>
          <p:cNvSpPr txBox="1"/>
          <p:nvPr/>
        </p:nvSpPr>
        <p:spPr>
          <a:xfrm>
            <a:off x="4235535" y="4023360"/>
            <a:ext cx="1097280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Good Books</a:t>
            </a:r>
          </a:p>
        </p:txBody>
      </p:sp>
      <p:sp>
        <p:nvSpPr>
          <p:cNvPr id="152" name="TextBox 151"/>
          <p:cNvSpPr txBox="1"/>
          <p:nvPr/>
        </p:nvSpPr>
        <p:spPr>
          <a:xfrm>
            <a:off x="5332815" y="4023360"/>
            <a:ext cx="822960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AL</a:t>
            </a:r>
          </a:p>
        </p:txBody>
      </p:sp>
      <p:sp>
        <p:nvSpPr>
          <p:cNvPr id="153" name="TextBox 152"/>
          <p:cNvSpPr txBox="1"/>
          <p:nvPr/>
        </p:nvSpPr>
        <p:spPr>
          <a:xfrm>
            <a:off x="6155776" y="4023360"/>
            <a:ext cx="838202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1234</a:t>
            </a:r>
          </a:p>
        </p:txBody>
      </p:sp>
      <p:sp>
        <p:nvSpPr>
          <p:cNvPr id="157" name="TextBox 156"/>
          <p:cNvSpPr txBox="1"/>
          <p:nvPr/>
        </p:nvSpPr>
        <p:spPr>
          <a:xfrm>
            <a:off x="4235536" y="4297680"/>
            <a:ext cx="1093149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Smarties</a:t>
            </a:r>
          </a:p>
        </p:txBody>
      </p:sp>
      <p:sp>
        <p:nvSpPr>
          <p:cNvPr id="158" name="TextBox 157"/>
          <p:cNvSpPr txBox="1"/>
          <p:nvPr/>
        </p:nvSpPr>
        <p:spPr>
          <a:xfrm>
            <a:off x="5332816" y="4297680"/>
            <a:ext cx="822960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NY</a:t>
            </a:r>
          </a:p>
        </p:txBody>
      </p:sp>
      <p:sp>
        <p:nvSpPr>
          <p:cNvPr id="159" name="TextBox 158"/>
          <p:cNvSpPr txBox="1"/>
          <p:nvPr/>
        </p:nvSpPr>
        <p:spPr>
          <a:xfrm>
            <a:off x="6155776" y="4297680"/>
            <a:ext cx="838202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5678</a:t>
            </a:r>
          </a:p>
        </p:txBody>
      </p:sp>
      <p:sp>
        <p:nvSpPr>
          <p:cNvPr id="160" name="TextBox 159"/>
          <p:cNvSpPr txBox="1"/>
          <p:nvPr/>
        </p:nvSpPr>
        <p:spPr>
          <a:xfrm>
            <a:off x="4235536" y="4572000"/>
            <a:ext cx="1093149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Smarties</a:t>
            </a:r>
          </a:p>
        </p:txBody>
      </p:sp>
      <p:sp>
        <p:nvSpPr>
          <p:cNvPr id="161" name="TextBox 160"/>
          <p:cNvSpPr txBox="1"/>
          <p:nvPr/>
        </p:nvSpPr>
        <p:spPr>
          <a:xfrm>
            <a:off x="5332816" y="4572000"/>
            <a:ext cx="822960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NY</a:t>
            </a:r>
          </a:p>
        </p:txBody>
      </p:sp>
      <p:sp>
        <p:nvSpPr>
          <p:cNvPr id="162" name="TextBox 161"/>
          <p:cNvSpPr txBox="1"/>
          <p:nvPr/>
        </p:nvSpPr>
        <p:spPr>
          <a:xfrm>
            <a:off x="6155776" y="4572000"/>
            <a:ext cx="838202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5678</a:t>
            </a:r>
          </a:p>
        </p:txBody>
      </p:sp>
      <p:sp>
        <p:nvSpPr>
          <p:cNvPr id="166" name="TextBox 165"/>
          <p:cNvSpPr txBox="1"/>
          <p:nvPr/>
        </p:nvSpPr>
        <p:spPr>
          <a:xfrm>
            <a:off x="870772" y="2404377"/>
            <a:ext cx="6257978" cy="9227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r>
              <a:rPr lang="en-US" sz="1200" dirty="0">
                <a:latin typeface="Consolas" panose="020B0609020204030204" pitchFamily="49" charset="0"/>
              </a:rPr>
              <a:t>&gt; Select ISBN, BOOK.name, Price, Author, PUBLISHER.name, address, phone from BOOK, PUBLISHER where </a:t>
            </a:r>
            <a:r>
              <a:rPr lang="en-US" sz="1200" dirty="0" err="1">
                <a:latin typeface="Consolas" panose="020B0609020204030204" pitchFamily="49" charset="0"/>
              </a:rPr>
              <a:t>BOOK.publisher</a:t>
            </a:r>
            <a:r>
              <a:rPr lang="en-US" sz="1200" dirty="0">
                <a:latin typeface="Consolas" panose="020B0609020204030204" pitchFamily="49" charset="0"/>
              </a:rPr>
              <a:t> = PUBLISHER.name</a:t>
            </a:r>
          </a:p>
          <a:p>
            <a:endParaRPr lang="en-US" sz="1200" dirty="0">
              <a:latin typeface="Consolas" panose="020B0609020204030204" pitchFamily="49" charset="0"/>
            </a:endParaRPr>
          </a:p>
          <a:p>
            <a:r>
              <a:rPr lang="en-US" sz="1200" dirty="0">
                <a:latin typeface="Consolas" panose="020B0609020204030204" pitchFamily="49" charset="0"/>
              </a:rPr>
              <a:t>Here are 4 rows.</a:t>
            </a:r>
          </a:p>
          <a:p>
            <a:endParaRPr lang="en-US" sz="12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38376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76200" y="57151"/>
            <a:ext cx="8991600" cy="609600"/>
          </a:xfrm>
        </p:spPr>
        <p:txBody>
          <a:bodyPr/>
          <a:lstStyle/>
          <a:p>
            <a:r>
              <a:rPr lang="en-US" dirty="0"/>
              <a:t>One to Many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-1603779" y="9139947"/>
            <a:ext cx="390181" cy="269199"/>
          </a:xfrm>
        </p:spPr>
        <p:txBody>
          <a:bodyPr>
            <a:normAutofit fontScale="25000" lnSpcReduction="20000"/>
          </a:bodyPr>
          <a:lstStyle/>
          <a:p>
            <a:r>
              <a:rPr lang="en-US" dirty="0"/>
              <a:t>Streams of bytes … two ways (into your program and out of your program)</a:t>
            </a:r>
          </a:p>
          <a:p>
            <a:r>
              <a:rPr lang="en-US" dirty="0"/>
              <a:t>Disks, consoles, sockets, keyboards, printers</a:t>
            </a:r>
          </a:p>
          <a:p>
            <a:r>
              <a:rPr lang="en-US" dirty="0"/>
              <a:t>Know how to talk streams and you can talk to anything</a:t>
            </a:r>
          </a:p>
          <a:p>
            <a:r>
              <a:rPr lang="en-US" dirty="0"/>
              <a:t>Initialization (constructor) is different. Use is the same.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t>14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283370" y="1149123"/>
            <a:ext cx="685800" cy="27699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ISBN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69170" y="1149123"/>
            <a:ext cx="914400" cy="27699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Name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883570" y="1149123"/>
            <a:ext cx="685800" cy="27699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Price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569370" y="1149123"/>
            <a:ext cx="1066800" cy="27699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Publisher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83370" y="1426122"/>
            <a:ext cx="685800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1234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69170" y="1426122"/>
            <a:ext cx="914400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Learn C++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883570" y="1426122"/>
            <a:ext cx="685800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9.95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569370" y="1426122"/>
            <a:ext cx="1066800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Good Books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83370" y="1685495"/>
            <a:ext cx="685800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5678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9170" y="1685495"/>
            <a:ext cx="914400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Learn Java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883570" y="1685495"/>
            <a:ext cx="685800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50.00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569370" y="1685495"/>
            <a:ext cx="1066800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Smarties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83370" y="1948251"/>
            <a:ext cx="685800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9981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969170" y="1948251"/>
            <a:ext cx="914400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Using Perl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883570" y="1948251"/>
            <a:ext cx="685800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2.46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569370" y="1948251"/>
            <a:ext cx="1066800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Smarties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83370" y="2225250"/>
            <a:ext cx="685800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1055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969170" y="2225250"/>
            <a:ext cx="914400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JavaScript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883570" y="2225250"/>
            <a:ext cx="685800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10.00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569370" y="2225250"/>
            <a:ext cx="1066800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Good Books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62112" y="657226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BOOK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283370" y="2502249"/>
            <a:ext cx="685800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5679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969170" y="2502249"/>
            <a:ext cx="914400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COBOL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1883570" y="2502249"/>
            <a:ext cx="685800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50.00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2569370" y="2502249"/>
            <a:ext cx="1066800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Good Books 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464909" y="3790950"/>
            <a:ext cx="1093150" cy="27699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Name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1558057" y="3790950"/>
            <a:ext cx="838200" cy="27699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Address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466333" y="4067949"/>
            <a:ext cx="1091725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Good Books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464908" y="4344948"/>
            <a:ext cx="1093149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Smarties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381000" y="3280403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PUBLISHER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2396257" y="3790949"/>
            <a:ext cx="838200" cy="27699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Phone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1558053" y="4344947"/>
            <a:ext cx="838202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NY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1558055" y="4067948"/>
            <a:ext cx="838199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AL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2396250" y="4067947"/>
            <a:ext cx="838202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1234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2396250" y="4344946"/>
            <a:ext cx="838202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5678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3495667" y="3476632"/>
            <a:ext cx="1093150" cy="27699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Name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4588815" y="3476632"/>
            <a:ext cx="838200" cy="27699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Address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3497091" y="3753631"/>
            <a:ext cx="1091725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Ben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3495666" y="4030630"/>
            <a:ext cx="1093149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Sarah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3495666" y="3036674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AUTHOR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5427015" y="3476631"/>
            <a:ext cx="838200" cy="27699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Phone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4588811" y="4030629"/>
            <a:ext cx="838202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TX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4588813" y="3753630"/>
            <a:ext cx="838199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CA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5427008" y="3753629"/>
            <a:ext cx="838202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1111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5427008" y="4030628"/>
            <a:ext cx="838202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5555</a:t>
            </a:r>
          </a:p>
        </p:txBody>
      </p:sp>
      <p:sp>
        <p:nvSpPr>
          <p:cNvPr id="85" name="TextBox 84"/>
          <p:cNvSpPr txBox="1"/>
          <p:nvPr/>
        </p:nvSpPr>
        <p:spPr>
          <a:xfrm>
            <a:off x="3633285" y="1149331"/>
            <a:ext cx="1395917" cy="27699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Author</a:t>
            </a:r>
          </a:p>
        </p:txBody>
      </p:sp>
      <p:sp>
        <p:nvSpPr>
          <p:cNvPr id="104" name="TextBox 103"/>
          <p:cNvSpPr txBox="1"/>
          <p:nvPr/>
        </p:nvSpPr>
        <p:spPr>
          <a:xfrm>
            <a:off x="3634715" y="1420702"/>
            <a:ext cx="1394098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Ben</a:t>
            </a:r>
          </a:p>
        </p:txBody>
      </p:sp>
      <p:sp>
        <p:nvSpPr>
          <p:cNvPr id="107" name="TextBox 106"/>
          <p:cNvSpPr txBox="1"/>
          <p:nvPr/>
        </p:nvSpPr>
        <p:spPr>
          <a:xfrm>
            <a:off x="3634715" y="1671256"/>
            <a:ext cx="1394098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Ben, Pat</a:t>
            </a:r>
          </a:p>
        </p:txBody>
      </p:sp>
      <p:sp>
        <p:nvSpPr>
          <p:cNvPr id="110" name="TextBox 109"/>
          <p:cNvSpPr txBox="1"/>
          <p:nvPr/>
        </p:nvSpPr>
        <p:spPr>
          <a:xfrm>
            <a:off x="3634193" y="2496761"/>
            <a:ext cx="1394098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Ben, Sarah</a:t>
            </a:r>
          </a:p>
        </p:txBody>
      </p:sp>
      <p:sp>
        <p:nvSpPr>
          <p:cNvPr id="113" name="TextBox 112"/>
          <p:cNvSpPr txBox="1"/>
          <p:nvPr/>
        </p:nvSpPr>
        <p:spPr>
          <a:xfrm>
            <a:off x="3633284" y="2221870"/>
            <a:ext cx="1395916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Sarah</a:t>
            </a:r>
          </a:p>
        </p:txBody>
      </p:sp>
      <p:sp>
        <p:nvSpPr>
          <p:cNvPr id="116" name="TextBox 115"/>
          <p:cNvSpPr txBox="1"/>
          <p:nvPr/>
        </p:nvSpPr>
        <p:spPr>
          <a:xfrm>
            <a:off x="3633284" y="1946357"/>
            <a:ext cx="1395916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Sarah, Ben, Pat</a:t>
            </a:r>
          </a:p>
        </p:txBody>
      </p:sp>
      <p:cxnSp>
        <p:nvCxnSpPr>
          <p:cNvPr id="119" name="Straight Connector 118"/>
          <p:cNvCxnSpPr/>
          <p:nvPr/>
        </p:nvCxnSpPr>
        <p:spPr>
          <a:xfrm flipH="1">
            <a:off x="1478280" y="1628775"/>
            <a:ext cx="1169670" cy="2516505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3495666" y="4307627"/>
            <a:ext cx="1093149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Pat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4588811" y="4307626"/>
            <a:ext cx="838202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CO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5427008" y="4307625"/>
            <a:ext cx="838202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5309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6583680" y="1097280"/>
            <a:ext cx="640080" cy="27699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ISBN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7223760" y="1097280"/>
            <a:ext cx="1371600" cy="27699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Author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6583680" y="1371600"/>
            <a:ext cx="640080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1234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6583680" y="1645920"/>
            <a:ext cx="640080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5678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6583680" y="2194560"/>
            <a:ext cx="640080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9981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6583680" y="3017520"/>
            <a:ext cx="640080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1055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6583680" y="3291840"/>
            <a:ext cx="640080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5679</a:t>
            </a:r>
          </a:p>
        </p:txBody>
      </p:sp>
      <p:sp>
        <p:nvSpPr>
          <p:cNvPr id="88" name="TextBox 87"/>
          <p:cNvSpPr txBox="1"/>
          <p:nvPr/>
        </p:nvSpPr>
        <p:spPr>
          <a:xfrm>
            <a:off x="7223760" y="1371600"/>
            <a:ext cx="1371600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Ben</a:t>
            </a:r>
          </a:p>
        </p:txBody>
      </p:sp>
      <p:sp>
        <p:nvSpPr>
          <p:cNvPr id="89" name="TextBox 88"/>
          <p:cNvSpPr txBox="1"/>
          <p:nvPr/>
        </p:nvSpPr>
        <p:spPr>
          <a:xfrm>
            <a:off x="6583680" y="1920240"/>
            <a:ext cx="640080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5678</a:t>
            </a:r>
          </a:p>
        </p:txBody>
      </p:sp>
      <p:sp>
        <p:nvSpPr>
          <p:cNvPr id="90" name="TextBox 89"/>
          <p:cNvSpPr txBox="1"/>
          <p:nvPr/>
        </p:nvSpPr>
        <p:spPr>
          <a:xfrm>
            <a:off x="7223760" y="1645920"/>
            <a:ext cx="1371600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Ben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7223760" y="1920240"/>
            <a:ext cx="1371600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Pat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6583680" y="2468880"/>
            <a:ext cx="640080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9981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6583680" y="2743200"/>
            <a:ext cx="640080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9981</a:t>
            </a:r>
          </a:p>
        </p:txBody>
      </p:sp>
      <p:sp>
        <p:nvSpPr>
          <p:cNvPr id="94" name="TextBox 93"/>
          <p:cNvSpPr txBox="1"/>
          <p:nvPr/>
        </p:nvSpPr>
        <p:spPr>
          <a:xfrm>
            <a:off x="7223760" y="2194560"/>
            <a:ext cx="1371600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Sarah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7223760" y="2468880"/>
            <a:ext cx="1371600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Ben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7223760" y="2743200"/>
            <a:ext cx="1371600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Pat</a:t>
            </a:r>
          </a:p>
        </p:txBody>
      </p:sp>
      <p:sp>
        <p:nvSpPr>
          <p:cNvPr id="97" name="TextBox 96"/>
          <p:cNvSpPr txBox="1"/>
          <p:nvPr/>
        </p:nvSpPr>
        <p:spPr>
          <a:xfrm>
            <a:off x="7223760" y="3017520"/>
            <a:ext cx="1371600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Sarah</a:t>
            </a:r>
          </a:p>
        </p:txBody>
      </p:sp>
      <p:sp>
        <p:nvSpPr>
          <p:cNvPr id="98" name="TextBox 97"/>
          <p:cNvSpPr txBox="1"/>
          <p:nvPr/>
        </p:nvSpPr>
        <p:spPr>
          <a:xfrm>
            <a:off x="6583680" y="3566160"/>
            <a:ext cx="640080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5679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7223760" y="3291840"/>
            <a:ext cx="1371600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Ben</a:t>
            </a:r>
          </a:p>
        </p:txBody>
      </p:sp>
      <p:sp>
        <p:nvSpPr>
          <p:cNvPr id="100" name="TextBox 99"/>
          <p:cNvSpPr txBox="1"/>
          <p:nvPr/>
        </p:nvSpPr>
        <p:spPr>
          <a:xfrm>
            <a:off x="7223760" y="3566160"/>
            <a:ext cx="1371600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Sarah</a:t>
            </a:r>
          </a:p>
        </p:txBody>
      </p:sp>
      <p:sp>
        <p:nvSpPr>
          <p:cNvPr id="101" name="TextBox 100"/>
          <p:cNvSpPr txBox="1"/>
          <p:nvPr/>
        </p:nvSpPr>
        <p:spPr>
          <a:xfrm>
            <a:off x="6617130" y="704030"/>
            <a:ext cx="1688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BOOKAUTHOR</a:t>
            </a:r>
          </a:p>
        </p:txBody>
      </p:sp>
      <p:cxnSp>
        <p:nvCxnSpPr>
          <p:cNvPr id="102" name="Straight Connector 101"/>
          <p:cNvCxnSpPr/>
          <p:nvPr/>
        </p:nvCxnSpPr>
        <p:spPr>
          <a:xfrm flipH="1" flipV="1">
            <a:off x="762000" y="1490547"/>
            <a:ext cx="5999859" cy="13328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 flipH="1">
            <a:off x="4367515" y="1557465"/>
            <a:ext cx="3312321" cy="2311669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1210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5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8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46" grpId="0" animBg="1"/>
      <p:bldP spid="47" grpId="0" animBg="1"/>
      <p:bldP spid="48" grpId="0" animBg="1"/>
      <p:bldP spid="49" grpId="0" animBg="1"/>
      <p:bldP spid="85" grpId="0" animBg="1"/>
      <p:bldP spid="104" grpId="0" animBg="1"/>
      <p:bldP spid="107" grpId="0" animBg="1"/>
      <p:bldP spid="107" grpId="1" animBg="1"/>
      <p:bldP spid="110" grpId="0" animBg="1"/>
      <p:bldP spid="110" grpId="1" animBg="1"/>
      <p:bldP spid="113" grpId="0" animBg="1"/>
      <p:bldP spid="113" grpId="1" animBg="1"/>
      <p:bldP spid="116" grpId="0" animBg="1"/>
      <p:bldP spid="116" grpId="1" animBg="1"/>
      <p:bldP spid="62" grpId="0" animBg="1"/>
      <p:bldP spid="64" grpId="0" animBg="1"/>
      <p:bldP spid="66" grpId="0" animBg="1"/>
      <p:bldP spid="83" grpId="0" animBg="1"/>
      <p:bldP spid="84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93" grpId="0" animBg="1"/>
      <p:bldP spid="94" grpId="0" animBg="1"/>
      <p:bldP spid="95" grpId="0" animBg="1"/>
      <p:bldP spid="96" grpId="0" animBg="1"/>
      <p:bldP spid="97" grpId="0" animBg="1"/>
      <p:bldP spid="98" grpId="0" animBg="1"/>
      <p:bldP spid="99" grpId="0" animBg="1"/>
      <p:bldP spid="100" grpId="0" animBg="1"/>
      <p:bldP spid="10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76200" y="57151"/>
            <a:ext cx="8991600" cy="609600"/>
          </a:xfrm>
        </p:spPr>
        <p:txBody>
          <a:bodyPr/>
          <a:lstStyle/>
          <a:p>
            <a:r>
              <a:rPr lang="en-US" dirty="0"/>
              <a:t>Separate Primary Key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-1603779" y="9139947"/>
            <a:ext cx="390181" cy="269199"/>
          </a:xfrm>
        </p:spPr>
        <p:txBody>
          <a:bodyPr>
            <a:normAutofit fontScale="25000" lnSpcReduction="20000"/>
          </a:bodyPr>
          <a:lstStyle/>
          <a:p>
            <a:r>
              <a:rPr lang="en-US" dirty="0"/>
              <a:t>Streams of bytes … two ways (into your program and out of your program)</a:t>
            </a:r>
          </a:p>
          <a:p>
            <a:r>
              <a:rPr lang="en-US" dirty="0"/>
              <a:t>Disks, consoles, sockets, keyboards, printers</a:t>
            </a:r>
          </a:p>
          <a:p>
            <a:r>
              <a:rPr lang="en-US" dirty="0"/>
              <a:t>Know how to talk streams and you can talk to anything</a:t>
            </a:r>
          </a:p>
          <a:p>
            <a:r>
              <a:rPr lang="en-US" dirty="0"/>
              <a:t>Initialization (constructor) is different. Use is the same.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t>15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737360" y="1188720"/>
            <a:ext cx="685800" cy="27699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ISBN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377440" y="1188720"/>
            <a:ext cx="914400" cy="27699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Name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291840" y="1188720"/>
            <a:ext cx="731520" cy="27699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Price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023360" y="1188720"/>
            <a:ext cx="1005840" cy="27699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Publisher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737360" y="1463040"/>
            <a:ext cx="685800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1234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377440" y="1463040"/>
            <a:ext cx="914400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Learn C++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291840" y="1463040"/>
            <a:ext cx="731520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9.95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023360" y="1463040"/>
            <a:ext cx="1005840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Good Books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737360" y="1737360"/>
            <a:ext cx="685800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5678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377440" y="1737360"/>
            <a:ext cx="914400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Learn Java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291840" y="1737360"/>
            <a:ext cx="731520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50.00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023360" y="1737360"/>
            <a:ext cx="1005840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Smarties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737360" y="2011680"/>
            <a:ext cx="685800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9981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377440" y="2011680"/>
            <a:ext cx="914400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Using Perl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291840" y="2011680"/>
            <a:ext cx="731520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2.46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023360" y="2011680"/>
            <a:ext cx="1005840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Smarties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737360" y="2286000"/>
            <a:ext cx="685800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1055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377440" y="2286000"/>
            <a:ext cx="914400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JavaScript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291840" y="2286000"/>
            <a:ext cx="731520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10.00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023360" y="2286000"/>
            <a:ext cx="1005840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Good Books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453423" y="694224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BOOK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1737360" y="2560320"/>
            <a:ext cx="685800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5679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2377440" y="2560320"/>
            <a:ext cx="914400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COBOL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3291840" y="2560320"/>
            <a:ext cx="731520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50.00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4023360" y="2560320"/>
            <a:ext cx="1005840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Good Books 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731520" y="3749040"/>
            <a:ext cx="1093150" cy="27699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Name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1828800" y="3749040"/>
            <a:ext cx="838200" cy="27699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Address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731520" y="4023360"/>
            <a:ext cx="1091725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Good Books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731520" y="4297680"/>
            <a:ext cx="1093149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Smarties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382886" y="3325190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PUBLISHER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2651760" y="3749040"/>
            <a:ext cx="838200" cy="27699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Phone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1828800" y="4297680"/>
            <a:ext cx="838202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NY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1828800" y="4023360"/>
            <a:ext cx="838199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AL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2651760" y="4023360"/>
            <a:ext cx="838202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1234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2651760" y="4297680"/>
            <a:ext cx="838202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5678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4179366" y="3503161"/>
            <a:ext cx="784688" cy="27699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Name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4964052" y="3503161"/>
            <a:ext cx="838200" cy="27699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Address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4180388" y="3780160"/>
            <a:ext cx="783665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Ben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4179365" y="4057159"/>
            <a:ext cx="784687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Sarah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3765147" y="3116868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AUTHOR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5802252" y="3503160"/>
            <a:ext cx="838200" cy="27699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Phone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4964048" y="4057158"/>
            <a:ext cx="838202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TX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4964050" y="3780159"/>
            <a:ext cx="838199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CA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5802245" y="3780158"/>
            <a:ext cx="838202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1111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5802245" y="4057157"/>
            <a:ext cx="838202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5555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4179365" y="4334156"/>
            <a:ext cx="784687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Pat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4964048" y="4334155"/>
            <a:ext cx="838202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CO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5802245" y="4334154"/>
            <a:ext cx="838202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5309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6858000" y="1097280"/>
            <a:ext cx="640080" cy="27699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ISBN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7498080" y="1097280"/>
            <a:ext cx="1371600" cy="27699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Author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6858000" y="1371600"/>
            <a:ext cx="640080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1234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6858000" y="1645920"/>
            <a:ext cx="640080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5678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6858000" y="2194560"/>
            <a:ext cx="640080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9981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6858000" y="3017520"/>
            <a:ext cx="640080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1055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6858000" y="3291840"/>
            <a:ext cx="640080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5679</a:t>
            </a:r>
          </a:p>
        </p:txBody>
      </p:sp>
      <p:sp>
        <p:nvSpPr>
          <p:cNvPr id="88" name="TextBox 87"/>
          <p:cNvSpPr txBox="1"/>
          <p:nvPr/>
        </p:nvSpPr>
        <p:spPr>
          <a:xfrm>
            <a:off x="7498080" y="1371600"/>
            <a:ext cx="1371600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Ben</a:t>
            </a:r>
          </a:p>
        </p:txBody>
      </p:sp>
      <p:sp>
        <p:nvSpPr>
          <p:cNvPr id="89" name="TextBox 88"/>
          <p:cNvSpPr txBox="1"/>
          <p:nvPr/>
        </p:nvSpPr>
        <p:spPr>
          <a:xfrm>
            <a:off x="6858000" y="1920240"/>
            <a:ext cx="640080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5678</a:t>
            </a:r>
          </a:p>
        </p:txBody>
      </p:sp>
      <p:sp>
        <p:nvSpPr>
          <p:cNvPr id="90" name="TextBox 89"/>
          <p:cNvSpPr txBox="1"/>
          <p:nvPr/>
        </p:nvSpPr>
        <p:spPr>
          <a:xfrm>
            <a:off x="7498080" y="1645920"/>
            <a:ext cx="1371600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Ben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7498080" y="1920240"/>
            <a:ext cx="1371600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Pat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6858000" y="2468880"/>
            <a:ext cx="640080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9981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6858000" y="2743200"/>
            <a:ext cx="640080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9981</a:t>
            </a:r>
          </a:p>
        </p:txBody>
      </p:sp>
      <p:sp>
        <p:nvSpPr>
          <p:cNvPr id="94" name="TextBox 93"/>
          <p:cNvSpPr txBox="1"/>
          <p:nvPr/>
        </p:nvSpPr>
        <p:spPr>
          <a:xfrm>
            <a:off x="7498080" y="2194560"/>
            <a:ext cx="1371600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Sarah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7498080" y="2468880"/>
            <a:ext cx="1371600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Ben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7498080" y="2743200"/>
            <a:ext cx="1371600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Pat</a:t>
            </a:r>
          </a:p>
        </p:txBody>
      </p:sp>
      <p:sp>
        <p:nvSpPr>
          <p:cNvPr id="97" name="TextBox 96"/>
          <p:cNvSpPr txBox="1"/>
          <p:nvPr/>
        </p:nvSpPr>
        <p:spPr>
          <a:xfrm>
            <a:off x="7498080" y="3017520"/>
            <a:ext cx="1371600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Sarah</a:t>
            </a:r>
          </a:p>
        </p:txBody>
      </p:sp>
      <p:sp>
        <p:nvSpPr>
          <p:cNvPr id="98" name="TextBox 97"/>
          <p:cNvSpPr txBox="1"/>
          <p:nvPr/>
        </p:nvSpPr>
        <p:spPr>
          <a:xfrm>
            <a:off x="6858000" y="3566160"/>
            <a:ext cx="640080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5679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7498080" y="3291840"/>
            <a:ext cx="1371600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Ben</a:t>
            </a:r>
          </a:p>
        </p:txBody>
      </p:sp>
      <p:sp>
        <p:nvSpPr>
          <p:cNvPr id="100" name="TextBox 99"/>
          <p:cNvSpPr txBox="1"/>
          <p:nvPr/>
        </p:nvSpPr>
        <p:spPr>
          <a:xfrm>
            <a:off x="7498080" y="3566160"/>
            <a:ext cx="1371600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Sarah</a:t>
            </a:r>
          </a:p>
        </p:txBody>
      </p:sp>
      <p:sp>
        <p:nvSpPr>
          <p:cNvPr id="101" name="TextBox 100"/>
          <p:cNvSpPr txBox="1"/>
          <p:nvPr/>
        </p:nvSpPr>
        <p:spPr>
          <a:xfrm>
            <a:off x="6803543" y="724392"/>
            <a:ext cx="1688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BOOKAUTHOR</a:t>
            </a:r>
          </a:p>
        </p:txBody>
      </p:sp>
      <p:sp>
        <p:nvSpPr>
          <p:cNvPr id="105" name="TextBox 104"/>
          <p:cNvSpPr txBox="1"/>
          <p:nvPr/>
        </p:nvSpPr>
        <p:spPr>
          <a:xfrm>
            <a:off x="1280160" y="1186041"/>
            <a:ext cx="457200" cy="27699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ID</a:t>
            </a:r>
          </a:p>
        </p:txBody>
      </p:sp>
      <p:sp>
        <p:nvSpPr>
          <p:cNvPr id="106" name="TextBox 105"/>
          <p:cNvSpPr txBox="1"/>
          <p:nvPr/>
        </p:nvSpPr>
        <p:spPr>
          <a:xfrm>
            <a:off x="1280160" y="1460361"/>
            <a:ext cx="457200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1</a:t>
            </a:r>
          </a:p>
        </p:txBody>
      </p:sp>
      <p:sp>
        <p:nvSpPr>
          <p:cNvPr id="108" name="TextBox 107"/>
          <p:cNvSpPr txBox="1"/>
          <p:nvPr/>
        </p:nvSpPr>
        <p:spPr>
          <a:xfrm>
            <a:off x="1280160" y="1737360"/>
            <a:ext cx="457200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2</a:t>
            </a:r>
          </a:p>
        </p:txBody>
      </p:sp>
      <p:sp>
        <p:nvSpPr>
          <p:cNvPr id="109" name="TextBox 108"/>
          <p:cNvSpPr txBox="1"/>
          <p:nvPr/>
        </p:nvSpPr>
        <p:spPr>
          <a:xfrm>
            <a:off x="1280160" y="2011680"/>
            <a:ext cx="457200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3</a:t>
            </a:r>
          </a:p>
        </p:txBody>
      </p:sp>
      <p:sp>
        <p:nvSpPr>
          <p:cNvPr id="111" name="TextBox 110"/>
          <p:cNvSpPr txBox="1"/>
          <p:nvPr/>
        </p:nvSpPr>
        <p:spPr>
          <a:xfrm>
            <a:off x="1280160" y="2286000"/>
            <a:ext cx="457200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4</a:t>
            </a:r>
          </a:p>
        </p:txBody>
      </p:sp>
      <p:sp>
        <p:nvSpPr>
          <p:cNvPr id="112" name="TextBox 111"/>
          <p:cNvSpPr txBox="1"/>
          <p:nvPr/>
        </p:nvSpPr>
        <p:spPr>
          <a:xfrm>
            <a:off x="1280160" y="2560320"/>
            <a:ext cx="457200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5</a:t>
            </a:r>
          </a:p>
        </p:txBody>
      </p:sp>
      <p:sp>
        <p:nvSpPr>
          <p:cNvPr id="114" name="TextBox 113"/>
          <p:cNvSpPr txBox="1"/>
          <p:nvPr/>
        </p:nvSpPr>
        <p:spPr>
          <a:xfrm>
            <a:off x="3716697" y="3506651"/>
            <a:ext cx="464268" cy="27699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ID</a:t>
            </a:r>
          </a:p>
        </p:txBody>
      </p:sp>
      <p:sp>
        <p:nvSpPr>
          <p:cNvPr id="115" name="TextBox 114"/>
          <p:cNvSpPr txBox="1"/>
          <p:nvPr/>
        </p:nvSpPr>
        <p:spPr>
          <a:xfrm>
            <a:off x="3715092" y="3786029"/>
            <a:ext cx="464268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1</a:t>
            </a:r>
          </a:p>
        </p:txBody>
      </p:sp>
      <p:sp>
        <p:nvSpPr>
          <p:cNvPr id="117" name="TextBox 116"/>
          <p:cNvSpPr txBox="1"/>
          <p:nvPr/>
        </p:nvSpPr>
        <p:spPr>
          <a:xfrm>
            <a:off x="3715387" y="4054436"/>
            <a:ext cx="464268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2</a:t>
            </a:r>
          </a:p>
        </p:txBody>
      </p:sp>
      <p:sp>
        <p:nvSpPr>
          <p:cNvPr id="118" name="TextBox 117"/>
          <p:cNvSpPr txBox="1"/>
          <p:nvPr/>
        </p:nvSpPr>
        <p:spPr>
          <a:xfrm>
            <a:off x="3715387" y="4326485"/>
            <a:ext cx="464778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3</a:t>
            </a:r>
          </a:p>
        </p:txBody>
      </p:sp>
      <p:sp>
        <p:nvSpPr>
          <p:cNvPr id="120" name="TextBox 119"/>
          <p:cNvSpPr txBox="1"/>
          <p:nvPr/>
        </p:nvSpPr>
        <p:spPr>
          <a:xfrm>
            <a:off x="274320" y="3749040"/>
            <a:ext cx="457200" cy="27699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ID</a:t>
            </a:r>
          </a:p>
        </p:txBody>
      </p:sp>
      <p:sp>
        <p:nvSpPr>
          <p:cNvPr id="121" name="TextBox 120"/>
          <p:cNvSpPr txBox="1"/>
          <p:nvPr/>
        </p:nvSpPr>
        <p:spPr>
          <a:xfrm>
            <a:off x="274320" y="4023360"/>
            <a:ext cx="457200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1</a:t>
            </a:r>
          </a:p>
        </p:txBody>
      </p:sp>
      <p:sp>
        <p:nvSpPr>
          <p:cNvPr id="122" name="TextBox 121"/>
          <p:cNvSpPr txBox="1"/>
          <p:nvPr/>
        </p:nvSpPr>
        <p:spPr>
          <a:xfrm>
            <a:off x="274320" y="4297680"/>
            <a:ext cx="457200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222050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" grpId="0" animBg="1"/>
      <p:bldP spid="106" grpId="0" animBg="1"/>
      <p:bldP spid="108" grpId="0" animBg="1"/>
      <p:bldP spid="109" grpId="0" animBg="1"/>
      <p:bldP spid="111" grpId="0" animBg="1"/>
      <p:bldP spid="112" grpId="0" animBg="1"/>
      <p:bldP spid="114" grpId="0" animBg="1"/>
      <p:bldP spid="115" grpId="0" animBg="1"/>
      <p:bldP spid="117" grpId="0" animBg="1"/>
      <p:bldP spid="118" grpId="0" animBg="1"/>
      <p:bldP spid="120" grpId="0" animBg="1"/>
      <p:bldP spid="121" grpId="0" animBg="1"/>
      <p:bldP spid="12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76200" y="57151"/>
            <a:ext cx="8991600" cy="609600"/>
          </a:xfrm>
        </p:spPr>
        <p:txBody>
          <a:bodyPr/>
          <a:lstStyle/>
          <a:p>
            <a:r>
              <a:rPr lang="en-US" dirty="0"/>
              <a:t>Separate Primary Key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-1603779" y="9139947"/>
            <a:ext cx="390181" cy="269199"/>
          </a:xfrm>
        </p:spPr>
        <p:txBody>
          <a:bodyPr>
            <a:normAutofit fontScale="25000" lnSpcReduction="20000"/>
          </a:bodyPr>
          <a:lstStyle/>
          <a:p>
            <a:r>
              <a:rPr lang="en-US" dirty="0"/>
              <a:t>Streams of bytes … two ways (into your program and out of your program)</a:t>
            </a:r>
          </a:p>
          <a:p>
            <a:r>
              <a:rPr lang="en-US" dirty="0"/>
              <a:t>Disks, consoles, sockets, keyboards, printers</a:t>
            </a:r>
          </a:p>
          <a:p>
            <a:r>
              <a:rPr lang="en-US" dirty="0"/>
              <a:t>Know how to talk streams and you can talk to anything</a:t>
            </a:r>
          </a:p>
          <a:p>
            <a:r>
              <a:rPr lang="en-US" dirty="0"/>
              <a:t>Initialization (constructor) is different. Use is the same.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t>16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645920" y="1188720"/>
            <a:ext cx="731520" cy="27699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ISBN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377440" y="1188720"/>
            <a:ext cx="914400" cy="27699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Name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291840" y="1188720"/>
            <a:ext cx="731520" cy="27699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Price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023360" y="1188720"/>
            <a:ext cx="1097280" cy="27699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Publisher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645920" y="1461602"/>
            <a:ext cx="731520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1234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377440" y="1463040"/>
            <a:ext cx="914400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Learn C++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291840" y="1463040"/>
            <a:ext cx="731520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9.95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023360" y="1463040"/>
            <a:ext cx="1097280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1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645920" y="1737360"/>
            <a:ext cx="731520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5678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377440" y="1737360"/>
            <a:ext cx="914400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Learn Java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291840" y="1737360"/>
            <a:ext cx="731520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50.00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023360" y="1737359"/>
            <a:ext cx="1097280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2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645920" y="2011680"/>
            <a:ext cx="731520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9981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377440" y="2011680"/>
            <a:ext cx="914400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Using Perl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291840" y="2011680"/>
            <a:ext cx="731520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2.46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023360" y="2011680"/>
            <a:ext cx="1097280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2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645920" y="2286000"/>
            <a:ext cx="731520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1055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377440" y="2286000"/>
            <a:ext cx="914400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JavaScript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291840" y="2286000"/>
            <a:ext cx="731520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10.00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023360" y="2286000"/>
            <a:ext cx="1097280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1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295400" y="853066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BOOK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1645920" y="2560320"/>
            <a:ext cx="731520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5679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2377440" y="2560320"/>
            <a:ext cx="914400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COBOL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3291840" y="2560320"/>
            <a:ext cx="731520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50.00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4023360" y="2560320"/>
            <a:ext cx="1097280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1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731520" y="3749040"/>
            <a:ext cx="1097280" cy="27699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Name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1828797" y="3746363"/>
            <a:ext cx="838200" cy="27699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Address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731520" y="4023360"/>
            <a:ext cx="1097280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Good Books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731519" y="4297680"/>
            <a:ext cx="1097280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Smarties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382886" y="3325190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PUBLISHER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2666997" y="3746362"/>
            <a:ext cx="838200" cy="27699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Phone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1828793" y="4300360"/>
            <a:ext cx="838202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NY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1828795" y="4023361"/>
            <a:ext cx="838199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AL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2666990" y="4023360"/>
            <a:ext cx="838202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1234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2666990" y="4300359"/>
            <a:ext cx="838202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5678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4206240" y="3566160"/>
            <a:ext cx="731520" cy="27699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Name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4937764" y="3564476"/>
            <a:ext cx="838200" cy="27699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Address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4206240" y="3840480"/>
            <a:ext cx="731520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Ben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4206240" y="4114800"/>
            <a:ext cx="731520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Sarah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3815665" y="3212096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AUTHOR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5775964" y="3564475"/>
            <a:ext cx="838200" cy="27699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Phone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4937760" y="4118473"/>
            <a:ext cx="838202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TX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4937762" y="3841474"/>
            <a:ext cx="838199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CA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5775957" y="3841473"/>
            <a:ext cx="838202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1111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5775957" y="4118472"/>
            <a:ext cx="838202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5555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4206240" y="4389120"/>
            <a:ext cx="731520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Pat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4937760" y="4395470"/>
            <a:ext cx="838202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CO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5775957" y="4395469"/>
            <a:ext cx="838202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5309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7132320" y="1188720"/>
            <a:ext cx="685800" cy="27699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err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BookID</a:t>
            </a:r>
            <a:endParaRPr lang="en-US" sz="1200" b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7772400" y="1188720"/>
            <a:ext cx="915593" cy="27699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err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AuthorID</a:t>
            </a:r>
            <a:endParaRPr lang="en-US" sz="1200" b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7132320" y="1463040"/>
            <a:ext cx="640080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1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7132320" y="1737360"/>
            <a:ext cx="638887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2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7132320" y="2286000"/>
            <a:ext cx="638887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3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7132320" y="3108960"/>
            <a:ext cx="638887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4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7132319" y="3383280"/>
            <a:ext cx="638887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5</a:t>
            </a:r>
          </a:p>
        </p:txBody>
      </p:sp>
      <p:sp>
        <p:nvSpPr>
          <p:cNvPr id="88" name="TextBox 87"/>
          <p:cNvSpPr txBox="1"/>
          <p:nvPr/>
        </p:nvSpPr>
        <p:spPr>
          <a:xfrm>
            <a:off x="7772400" y="1463040"/>
            <a:ext cx="914400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1</a:t>
            </a:r>
          </a:p>
        </p:txBody>
      </p:sp>
      <p:sp>
        <p:nvSpPr>
          <p:cNvPr id="89" name="TextBox 88"/>
          <p:cNvSpPr txBox="1"/>
          <p:nvPr/>
        </p:nvSpPr>
        <p:spPr>
          <a:xfrm>
            <a:off x="7132320" y="2011680"/>
            <a:ext cx="638887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2</a:t>
            </a:r>
          </a:p>
        </p:txBody>
      </p:sp>
      <p:sp>
        <p:nvSpPr>
          <p:cNvPr id="90" name="TextBox 89"/>
          <p:cNvSpPr txBox="1"/>
          <p:nvPr/>
        </p:nvSpPr>
        <p:spPr>
          <a:xfrm>
            <a:off x="7772400" y="1737360"/>
            <a:ext cx="914400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1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7772400" y="2011680"/>
            <a:ext cx="914400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3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7132320" y="2560320"/>
            <a:ext cx="638887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3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7132320" y="2834640"/>
            <a:ext cx="638887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3</a:t>
            </a:r>
          </a:p>
        </p:txBody>
      </p:sp>
      <p:sp>
        <p:nvSpPr>
          <p:cNvPr id="94" name="TextBox 93"/>
          <p:cNvSpPr txBox="1"/>
          <p:nvPr/>
        </p:nvSpPr>
        <p:spPr>
          <a:xfrm>
            <a:off x="7772400" y="2286000"/>
            <a:ext cx="914400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2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7772400" y="2560320"/>
            <a:ext cx="914400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1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7772400" y="2834640"/>
            <a:ext cx="914400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3</a:t>
            </a:r>
          </a:p>
        </p:txBody>
      </p:sp>
      <p:sp>
        <p:nvSpPr>
          <p:cNvPr id="97" name="TextBox 96"/>
          <p:cNvSpPr txBox="1"/>
          <p:nvPr/>
        </p:nvSpPr>
        <p:spPr>
          <a:xfrm>
            <a:off x="7772400" y="3108960"/>
            <a:ext cx="914400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2</a:t>
            </a:r>
          </a:p>
        </p:txBody>
      </p:sp>
      <p:sp>
        <p:nvSpPr>
          <p:cNvPr id="98" name="TextBox 97"/>
          <p:cNvSpPr txBox="1"/>
          <p:nvPr/>
        </p:nvSpPr>
        <p:spPr>
          <a:xfrm>
            <a:off x="7132320" y="3657600"/>
            <a:ext cx="638886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5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7772400" y="3383280"/>
            <a:ext cx="914400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1</a:t>
            </a:r>
          </a:p>
        </p:txBody>
      </p:sp>
      <p:sp>
        <p:nvSpPr>
          <p:cNvPr id="100" name="TextBox 99"/>
          <p:cNvSpPr txBox="1"/>
          <p:nvPr/>
        </p:nvSpPr>
        <p:spPr>
          <a:xfrm>
            <a:off x="7772400" y="3657600"/>
            <a:ext cx="914400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2</a:t>
            </a:r>
          </a:p>
        </p:txBody>
      </p:sp>
      <p:sp>
        <p:nvSpPr>
          <p:cNvPr id="101" name="TextBox 100"/>
          <p:cNvSpPr txBox="1"/>
          <p:nvPr/>
        </p:nvSpPr>
        <p:spPr>
          <a:xfrm>
            <a:off x="7097849" y="809787"/>
            <a:ext cx="1688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BOOKAUTHOR</a:t>
            </a:r>
          </a:p>
        </p:txBody>
      </p:sp>
      <p:sp>
        <p:nvSpPr>
          <p:cNvPr id="105" name="TextBox 104"/>
          <p:cNvSpPr txBox="1"/>
          <p:nvPr/>
        </p:nvSpPr>
        <p:spPr>
          <a:xfrm>
            <a:off x="1188720" y="1188720"/>
            <a:ext cx="457200" cy="27699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ID</a:t>
            </a:r>
          </a:p>
        </p:txBody>
      </p:sp>
      <p:sp>
        <p:nvSpPr>
          <p:cNvPr id="106" name="TextBox 105"/>
          <p:cNvSpPr txBox="1"/>
          <p:nvPr/>
        </p:nvSpPr>
        <p:spPr>
          <a:xfrm>
            <a:off x="1189990" y="1463040"/>
            <a:ext cx="457200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1</a:t>
            </a:r>
          </a:p>
        </p:txBody>
      </p:sp>
      <p:sp>
        <p:nvSpPr>
          <p:cNvPr id="108" name="TextBox 107"/>
          <p:cNvSpPr txBox="1"/>
          <p:nvPr/>
        </p:nvSpPr>
        <p:spPr>
          <a:xfrm>
            <a:off x="1189990" y="1737360"/>
            <a:ext cx="457200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2</a:t>
            </a:r>
          </a:p>
        </p:txBody>
      </p:sp>
      <p:sp>
        <p:nvSpPr>
          <p:cNvPr id="109" name="TextBox 108"/>
          <p:cNvSpPr txBox="1"/>
          <p:nvPr/>
        </p:nvSpPr>
        <p:spPr>
          <a:xfrm>
            <a:off x="1188720" y="2011679"/>
            <a:ext cx="457200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3</a:t>
            </a:r>
          </a:p>
        </p:txBody>
      </p:sp>
      <p:sp>
        <p:nvSpPr>
          <p:cNvPr id="111" name="TextBox 110"/>
          <p:cNvSpPr txBox="1"/>
          <p:nvPr/>
        </p:nvSpPr>
        <p:spPr>
          <a:xfrm>
            <a:off x="1188720" y="2282154"/>
            <a:ext cx="457200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4</a:t>
            </a:r>
          </a:p>
        </p:txBody>
      </p:sp>
      <p:sp>
        <p:nvSpPr>
          <p:cNvPr id="112" name="TextBox 111"/>
          <p:cNvSpPr txBox="1"/>
          <p:nvPr/>
        </p:nvSpPr>
        <p:spPr>
          <a:xfrm>
            <a:off x="1188720" y="2560320"/>
            <a:ext cx="457200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5</a:t>
            </a:r>
          </a:p>
        </p:txBody>
      </p:sp>
      <p:sp>
        <p:nvSpPr>
          <p:cNvPr id="114" name="TextBox 113"/>
          <p:cNvSpPr txBox="1"/>
          <p:nvPr/>
        </p:nvSpPr>
        <p:spPr>
          <a:xfrm>
            <a:off x="3749040" y="3566160"/>
            <a:ext cx="457200" cy="27699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ID</a:t>
            </a:r>
          </a:p>
        </p:txBody>
      </p:sp>
      <p:sp>
        <p:nvSpPr>
          <p:cNvPr id="115" name="TextBox 114"/>
          <p:cNvSpPr txBox="1"/>
          <p:nvPr/>
        </p:nvSpPr>
        <p:spPr>
          <a:xfrm>
            <a:off x="3749040" y="3840480"/>
            <a:ext cx="457200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1</a:t>
            </a:r>
          </a:p>
        </p:txBody>
      </p:sp>
      <p:sp>
        <p:nvSpPr>
          <p:cNvPr id="117" name="TextBox 116"/>
          <p:cNvSpPr txBox="1"/>
          <p:nvPr/>
        </p:nvSpPr>
        <p:spPr>
          <a:xfrm>
            <a:off x="3749040" y="4114800"/>
            <a:ext cx="457200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2</a:t>
            </a:r>
          </a:p>
        </p:txBody>
      </p:sp>
      <p:sp>
        <p:nvSpPr>
          <p:cNvPr id="118" name="TextBox 117"/>
          <p:cNvSpPr txBox="1"/>
          <p:nvPr/>
        </p:nvSpPr>
        <p:spPr>
          <a:xfrm>
            <a:off x="3749040" y="4389120"/>
            <a:ext cx="457200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3</a:t>
            </a:r>
          </a:p>
        </p:txBody>
      </p:sp>
      <p:sp>
        <p:nvSpPr>
          <p:cNvPr id="120" name="TextBox 119"/>
          <p:cNvSpPr txBox="1"/>
          <p:nvPr/>
        </p:nvSpPr>
        <p:spPr>
          <a:xfrm>
            <a:off x="274320" y="3749040"/>
            <a:ext cx="457200" cy="27699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ID</a:t>
            </a:r>
          </a:p>
        </p:txBody>
      </p:sp>
      <p:sp>
        <p:nvSpPr>
          <p:cNvPr id="121" name="TextBox 120"/>
          <p:cNvSpPr txBox="1"/>
          <p:nvPr/>
        </p:nvSpPr>
        <p:spPr>
          <a:xfrm>
            <a:off x="274320" y="4023360"/>
            <a:ext cx="457200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1</a:t>
            </a:r>
          </a:p>
        </p:txBody>
      </p:sp>
      <p:sp>
        <p:nvSpPr>
          <p:cNvPr id="122" name="TextBox 121"/>
          <p:cNvSpPr txBox="1"/>
          <p:nvPr/>
        </p:nvSpPr>
        <p:spPr>
          <a:xfrm>
            <a:off x="274320" y="4297680"/>
            <a:ext cx="457200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072163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3650" y="1646237"/>
            <a:ext cx="2419350" cy="241935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Tinkering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304800" y="1123950"/>
            <a:ext cx="6324600" cy="2971800"/>
          </a:xfrm>
        </p:spPr>
        <p:txBody>
          <a:bodyPr/>
          <a:lstStyle/>
          <a:p>
            <a:r>
              <a:rPr lang="en-US" dirty="0"/>
              <a:t>Sketch out the CUSTOMER table. You should track a customer’s address, purchases, and a list of favorite authors (from AUTHOR table).</a:t>
            </a:r>
          </a:p>
          <a:p>
            <a:r>
              <a:rPr lang="en-US" dirty="0"/>
              <a:t>Sketch the database tables and relationships for a temperature sensor network. There are multiple houses each with multiple rooms each with a temperature sensor. Only keep the current value. How could you handle historic data?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57218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09601" y="438150"/>
            <a:ext cx="7391400" cy="688975"/>
          </a:xfrm>
        </p:spPr>
        <p:txBody>
          <a:bodyPr>
            <a:normAutofit/>
          </a:bodyPr>
          <a:lstStyle/>
          <a:p>
            <a:r>
              <a:rPr lang="en-US" dirty="0"/>
              <a:t>See Also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57200" y="1123950"/>
            <a:ext cx="8534400" cy="3810000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hlinkClick r:id="rId3"/>
              </a:rPr>
              <a:t>http://www.tutorialspoint.com/sql/sql-overview.htm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hlinkClick r:id="rId4"/>
              </a:rPr>
              <a:t>https://en.wikipedia.org/wiki/Relational_database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8" name="Content Placeholder 6"/>
          <p:cNvSpPr txBox="1">
            <a:spLocks/>
          </p:cNvSpPr>
          <p:nvPr/>
        </p:nvSpPr>
        <p:spPr>
          <a:xfrm>
            <a:off x="4692757" y="2114550"/>
            <a:ext cx="4114800" cy="2209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700000"/>
                </a:solidFill>
                <a:latin typeface="Palatino Linotype" panose="02040502050505030304" pitchFamily="18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rgbClr val="700000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700000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rgbClr val="700000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rgbClr val="700000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charset="0"/>
              <a:buChar char="•"/>
            </a:pP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305800" y="4552950"/>
            <a:ext cx="609600" cy="274637"/>
          </a:xfrm>
        </p:spPr>
        <p:txBody>
          <a:bodyPr/>
          <a:lstStyle/>
          <a:p>
            <a:pPr algn="r"/>
            <a:fld id="{B9EA2576-3992-4A7D-AC41-AC0E2BE3E45F}" type="slidenum">
              <a:rPr lang="en-US" smtClean="0"/>
              <a:pPr algn="r"/>
              <a:t>2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2985" y="2356960"/>
            <a:ext cx="6519543" cy="2470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938648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76200" y="57151"/>
            <a:ext cx="8991600" cy="609600"/>
          </a:xfrm>
        </p:spPr>
        <p:txBody>
          <a:bodyPr/>
          <a:lstStyle/>
          <a:p>
            <a:r>
              <a:rPr lang="en-US" dirty="0"/>
              <a:t>Tables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-1603779" y="9139947"/>
            <a:ext cx="390181" cy="269199"/>
          </a:xfrm>
        </p:spPr>
        <p:txBody>
          <a:bodyPr>
            <a:normAutofit fontScale="25000" lnSpcReduction="20000"/>
          </a:bodyPr>
          <a:lstStyle/>
          <a:p>
            <a:r>
              <a:rPr lang="en-US" dirty="0"/>
              <a:t>Streams of bytes … two ways (into your program and out of your program)</a:t>
            </a:r>
          </a:p>
          <a:p>
            <a:r>
              <a:rPr lang="en-US" dirty="0"/>
              <a:t>Disks, consoles, sockets, keyboards, printers</a:t>
            </a:r>
          </a:p>
          <a:p>
            <a:r>
              <a:rPr lang="en-US" dirty="0"/>
              <a:t>Know how to talk streams and you can talk to anything</a:t>
            </a:r>
          </a:p>
          <a:p>
            <a:r>
              <a:rPr lang="en-US" dirty="0"/>
              <a:t>Initialization (constructor) is different. Use is the same.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t>3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5074258" y="2184756"/>
            <a:ext cx="685800" cy="27699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ISBN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760058" y="2184756"/>
            <a:ext cx="914400" cy="27699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Name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674458" y="2184756"/>
            <a:ext cx="685800" cy="27699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Price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360258" y="2184756"/>
            <a:ext cx="1066800" cy="27699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Publisher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074258" y="2461755"/>
            <a:ext cx="685800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1234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760058" y="2461755"/>
            <a:ext cx="914400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Learn C++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674458" y="2461755"/>
            <a:ext cx="685800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9.95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360258" y="2461755"/>
            <a:ext cx="1066800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Good Books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074258" y="2721128"/>
            <a:ext cx="685800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5678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760058" y="2721128"/>
            <a:ext cx="914400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Learn Java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674458" y="2721128"/>
            <a:ext cx="685800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50.00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360258" y="2721128"/>
            <a:ext cx="1066800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Smarties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074258" y="2983884"/>
            <a:ext cx="685800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9981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760058" y="2983884"/>
            <a:ext cx="914400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Using Perl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674458" y="2983884"/>
            <a:ext cx="685800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2.46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360258" y="2983884"/>
            <a:ext cx="1066800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Smarties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074258" y="3260883"/>
            <a:ext cx="685800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6"/>
                </a:solidFill>
              </a:rPr>
              <a:t>1055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760058" y="3260883"/>
            <a:ext cx="914400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6"/>
                </a:solidFill>
              </a:rPr>
              <a:t>JavaScript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674458" y="3260883"/>
            <a:ext cx="685800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6"/>
                </a:solidFill>
              </a:rPr>
              <a:t>10.00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7360258" y="3260883"/>
            <a:ext cx="1066800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6"/>
                </a:solidFill>
              </a:rPr>
              <a:t>Good Books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660498" y="1627959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BOOK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47700" y="1855053"/>
            <a:ext cx="2286000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2"/>
                </a:solidFill>
              </a:rPr>
              <a:t>String ISBN = “1234”</a:t>
            </a:r>
          </a:p>
          <a:p>
            <a:r>
              <a:rPr lang="en-US" sz="1200" dirty="0">
                <a:solidFill>
                  <a:schemeClr val="tx2"/>
                </a:solidFill>
              </a:rPr>
              <a:t>String name = “Learn C++”</a:t>
            </a:r>
          </a:p>
          <a:p>
            <a:r>
              <a:rPr lang="en-US" sz="1200" dirty="0">
                <a:solidFill>
                  <a:schemeClr val="tx2"/>
                </a:solidFill>
              </a:rPr>
              <a:t>Double price = 9.95</a:t>
            </a:r>
          </a:p>
          <a:p>
            <a:r>
              <a:rPr lang="en-US" sz="1200" dirty="0">
                <a:solidFill>
                  <a:schemeClr val="tx2"/>
                </a:solidFill>
              </a:rPr>
              <a:t>String publisher = “Good Books”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990600" y="2197979"/>
            <a:ext cx="2286000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2"/>
                </a:solidFill>
              </a:rPr>
              <a:t>String ISBN = “5678”</a:t>
            </a:r>
          </a:p>
          <a:p>
            <a:r>
              <a:rPr lang="en-US" sz="1200" dirty="0">
                <a:solidFill>
                  <a:schemeClr val="tx2"/>
                </a:solidFill>
              </a:rPr>
              <a:t>String name = “Learn Java</a:t>
            </a:r>
          </a:p>
          <a:p>
            <a:r>
              <a:rPr lang="en-US" sz="1200" dirty="0">
                <a:solidFill>
                  <a:schemeClr val="tx2"/>
                </a:solidFill>
              </a:rPr>
              <a:t>Double price = 50.00</a:t>
            </a:r>
          </a:p>
          <a:p>
            <a:r>
              <a:rPr lang="en-US" sz="1200" dirty="0">
                <a:solidFill>
                  <a:schemeClr val="tx2"/>
                </a:solidFill>
              </a:rPr>
              <a:t>String publisher = “Smarties”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1295400" y="2594440"/>
            <a:ext cx="2286000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2"/>
                </a:solidFill>
              </a:rPr>
              <a:t>String ISBN = “9981”</a:t>
            </a:r>
          </a:p>
          <a:p>
            <a:r>
              <a:rPr lang="en-US" sz="1200" dirty="0">
                <a:solidFill>
                  <a:schemeClr val="tx2"/>
                </a:solidFill>
              </a:rPr>
              <a:t>String name = “Using Perl”</a:t>
            </a:r>
          </a:p>
          <a:p>
            <a:r>
              <a:rPr lang="en-US" sz="1200" dirty="0">
                <a:solidFill>
                  <a:schemeClr val="tx2"/>
                </a:solidFill>
              </a:rPr>
              <a:t>Double price = 2.46</a:t>
            </a:r>
          </a:p>
          <a:p>
            <a:r>
              <a:rPr lang="en-US" sz="1200" dirty="0">
                <a:solidFill>
                  <a:schemeClr val="tx2"/>
                </a:solidFill>
              </a:rPr>
              <a:t>String publisher = “Smarties”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33400" y="923276"/>
            <a:ext cx="1752600" cy="2870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</a:pPr>
            <a:r>
              <a:rPr lang="en-US" sz="11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 class </a:t>
            </a:r>
            <a:r>
              <a:rPr lang="en-US" sz="1100" b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Book</a:t>
            </a:r>
            <a:endParaRPr lang="en-US" sz="14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33400" y="1389488"/>
            <a:ext cx="3048000" cy="258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</a:pP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Book[] </a:t>
            </a:r>
            <a:r>
              <a:rPr lang="en-US" sz="1000" dirty="0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books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714500" y="2924949"/>
            <a:ext cx="2286000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B050"/>
                </a:solidFill>
              </a:rPr>
              <a:t>String</a:t>
            </a:r>
            <a:r>
              <a:rPr lang="en-US" sz="1200" dirty="0">
                <a:solidFill>
                  <a:schemeClr val="tx2"/>
                </a:solidFill>
              </a:rPr>
              <a:t> ISBN = “</a:t>
            </a:r>
            <a:r>
              <a:rPr lang="en-US" sz="1200" dirty="0">
                <a:solidFill>
                  <a:schemeClr val="accent6"/>
                </a:solidFill>
              </a:rPr>
              <a:t>1055</a:t>
            </a:r>
            <a:r>
              <a:rPr lang="en-US" sz="1200" dirty="0">
                <a:solidFill>
                  <a:schemeClr val="tx2"/>
                </a:solidFill>
              </a:rPr>
              <a:t>”</a:t>
            </a:r>
          </a:p>
          <a:p>
            <a:r>
              <a:rPr lang="en-US" sz="1200" dirty="0">
                <a:solidFill>
                  <a:srgbClr val="00B050"/>
                </a:solidFill>
              </a:rPr>
              <a:t>String</a:t>
            </a:r>
            <a:r>
              <a:rPr lang="en-US" sz="1200" dirty="0">
                <a:solidFill>
                  <a:schemeClr val="tx2"/>
                </a:solidFill>
              </a:rPr>
              <a:t> name = “</a:t>
            </a:r>
            <a:r>
              <a:rPr lang="en-US" sz="1200" dirty="0">
                <a:solidFill>
                  <a:schemeClr val="accent6"/>
                </a:solidFill>
              </a:rPr>
              <a:t>JavaScript</a:t>
            </a:r>
            <a:r>
              <a:rPr lang="en-US" sz="1200" dirty="0">
                <a:solidFill>
                  <a:schemeClr val="tx2"/>
                </a:solidFill>
              </a:rPr>
              <a:t>”</a:t>
            </a:r>
          </a:p>
          <a:p>
            <a:r>
              <a:rPr lang="en-US" sz="1200" dirty="0">
                <a:solidFill>
                  <a:srgbClr val="00B050"/>
                </a:solidFill>
              </a:rPr>
              <a:t>Double</a:t>
            </a:r>
            <a:r>
              <a:rPr lang="en-US" sz="1200" dirty="0">
                <a:solidFill>
                  <a:schemeClr val="tx2"/>
                </a:solidFill>
              </a:rPr>
              <a:t> price = </a:t>
            </a:r>
            <a:r>
              <a:rPr lang="en-US" sz="1200" dirty="0">
                <a:solidFill>
                  <a:schemeClr val="accent6"/>
                </a:solidFill>
              </a:rPr>
              <a:t>10.00</a:t>
            </a:r>
          </a:p>
          <a:p>
            <a:r>
              <a:rPr lang="en-US" sz="1200" dirty="0">
                <a:solidFill>
                  <a:srgbClr val="00B050"/>
                </a:solidFill>
              </a:rPr>
              <a:t>String</a:t>
            </a:r>
            <a:r>
              <a:rPr lang="en-US" sz="1200" dirty="0">
                <a:solidFill>
                  <a:schemeClr val="tx2"/>
                </a:solidFill>
              </a:rPr>
              <a:t> publisher = “</a:t>
            </a:r>
            <a:r>
              <a:rPr lang="en-US" sz="1200" dirty="0">
                <a:solidFill>
                  <a:schemeClr val="accent6"/>
                </a:solidFill>
              </a:rPr>
              <a:t>Good Books</a:t>
            </a:r>
            <a:r>
              <a:rPr lang="en-US" sz="1200" dirty="0">
                <a:solidFill>
                  <a:schemeClr val="tx2"/>
                </a:solidFill>
              </a:rPr>
              <a:t>”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4489583" y="2969983"/>
            <a:ext cx="488179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C00000"/>
                </a:solidFill>
              </a:rPr>
              <a:t>row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7340318" y="1503102"/>
            <a:ext cx="1080331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00B0F0"/>
                </a:solidFill>
              </a:rPr>
              <a:t>column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4931652" y="1891281"/>
            <a:ext cx="990599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00B050"/>
                </a:solidFill>
              </a:rPr>
              <a:t>String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6436066" y="1883351"/>
            <a:ext cx="990599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00B050"/>
                </a:solidFill>
              </a:rPr>
              <a:t>Double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5683859" y="1883096"/>
            <a:ext cx="990599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00B050"/>
                </a:solidFill>
              </a:rPr>
              <a:t>String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7381267" y="1874538"/>
            <a:ext cx="990599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00B050"/>
                </a:solidFill>
              </a:rPr>
              <a:t>String</a:t>
            </a:r>
          </a:p>
        </p:txBody>
      </p:sp>
      <p:sp>
        <p:nvSpPr>
          <p:cNvPr id="43" name="Rectangle 42"/>
          <p:cNvSpPr/>
          <p:nvPr/>
        </p:nvSpPr>
        <p:spPr>
          <a:xfrm>
            <a:off x="5020654" y="2969983"/>
            <a:ext cx="3626458" cy="3048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7324650" y="1793679"/>
            <a:ext cx="1153683" cy="1918111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8220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7" grpId="0"/>
      <p:bldP spid="28" grpId="0" animBg="1"/>
      <p:bldP spid="33" grpId="0" animBg="1"/>
      <p:bldP spid="34" grpId="0" animBg="1"/>
      <p:bldP spid="32" grpId="0" animBg="1"/>
      <p:bldP spid="37" grpId="0"/>
      <p:bldP spid="38" grpId="0"/>
      <p:bldP spid="39" grpId="0"/>
      <p:bldP spid="40" grpId="0"/>
      <p:bldP spid="41" grpId="0"/>
      <p:bldP spid="42" grpId="0"/>
      <p:bldP spid="43" grpId="0" animBg="1"/>
      <p:bldP spid="4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76200" y="57151"/>
            <a:ext cx="8991600" cy="609600"/>
          </a:xfrm>
        </p:spPr>
        <p:txBody>
          <a:bodyPr/>
          <a:lstStyle/>
          <a:p>
            <a:r>
              <a:rPr lang="en-US" dirty="0"/>
              <a:t>Talking to a Database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-1603779" y="9139947"/>
            <a:ext cx="390181" cy="269199"/>
          </a:xfrm>
        </p:spPr>
        <p:txBody>
          <a:bodyPr>
            <a:normAutofit fontScale="25000" lnSpcReduction="20000"/>
          </a:bodyPr>
          <a:lstStyle/>
          <a:p>
            <a:r>
              <a:rPr lang="en-US" dirty="0"/>
              <a:t>Streams of bytes … two ways (into your program and out of your program)</a:t>
            </a:r>
          </a:p>
          <a:p>
            <a:r>
              <a:rPr lang="en-US" dirty="0"/>
              <a:t>Disks, consoles, sockets, keyboards, printers</a:t>
            </a:r>
          </a:p>
          <a:p>
            <a:r>
              <a:rPr lang="en-US" dirty="0"/>
              <a:t>Know how to talk streams and you can talk to anything</a:t>
            </a:r>
          </a:p>
          <a:p>
            <a:r>
              <a:rPr lang="en-US" dirty="0"/>
              <a:t>Initialization (constructor) is different. Use is the same.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t>4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5981" y="2449991"/>
            <a:ext cx="1016176" cy="528514"/>
          </a:xfrm>
          <a:prstGeom prst="rect">
            <a:avLst/>
          </a:prstGeom>
        </p:spPr>
      </p:pic>
      <p:sp>
        <p:nvSpPr>
          <p:cNvPr id="46" name="Rectangle 45"/>
          <p:cNvSpPr/>
          <p:nvPr/>
        </p:nvSpPr>
        <p:spPr>
          <a:xfrm>
            <a:off x="6934200" y="3817215"/>
            <a:ext cx="6096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7886700" y="3817215"/>
            <a:ext cx="6096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ounded Rectangle 48"/>
          <p:cNvSpPr/>
          <p:nvPr/>
        </p:nvSpPr>
        <p:spPr>
          <a:xfrm>
            <a:off x="6705600" y="1465221"/>
            <a:ext cx="1981200" cy="1676400"/>
          </a:xfrm>
          <a:prstGeom prst="roundRect">
            <a:avLst/>
          </a:prstGeom>
          <a:noFill/>
          <a:ln w="952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ounded Rectangle 49"/>
          <p:cNvSpPr/>
          <p:nvPr/>
        </p:nvSpPr>
        <p:spPr>
          <a:xfrm>
            <a:off x="6705600" y="3481055"/>
            <a:ext cx="1981200" cy="845527"/>
          </a:xfrm>
          <a:prstGeom prst="roundRect">
            <a:avLst/>
          </a:prstGeom>
          <a:noFill/>
          <a:ln w="952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/>
          <p:cNvSpPr txBox="1"/>
          <p:nvPr/>
        </p:nvSpPr>
        <p:spPr>
          <a:xfrm>
            <a:off x="6705600" y="1199252"/>
            <a:ext cx="1066800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Schema: APP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6659773" y="3212725"/>
            <a:ext cx="1066800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Schema: HR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1040219" y="2462656"/>
            <a:ext cx="2819399" cy="3547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r>
              <a:rPr lang="en-US" sz="1200" dirty="0">
                <a:latin typeface="Consolas" panose="020B0609020204030204" pitchFamily="49" charset="0"/>
              </a:rPr>
              <a:t>&gt; Create table Publisher ...</a:t>
            </a:r>
          </a:p>
          <a:p>
            <a:endParaRPr lang="en-US" sz="1200" dirty="0">
              <a:latin typeface="Consolas" panose="020B0609020204030204" pitchFamily="49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1040219" y="2928479"/>
            <a:ext cx="2819401" cy="358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r>
              <a:rPr lang="en-US" sz="1200" dirty="0">
                <a:latin typeface="Consolas" panose="020B0609020204030204" pitchFamily="49" charset="0"/>
              </a:rPr>
              <a:t>&gt; Get rows from Book ...</a:t>
            </a:r>
          </a:p>
          <a:p>
            <a:endParaRPr lang="en-US" sz="1200" dirty="0">
              <a:latin typeface="Consolas" panose="020B0609020204030204" pitchFamily="49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040220" y="3392613"/>
            <a:ext cx="2819401" cy="358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r>
              <a:rPr lang="en-US" sz="1200" dirty="0">
                <a:latin typeface="Consolas" panose="020B0609020204030204" pitchFamily="49" charset="0"/>
              </a:rPr>
              <a:t>&gt; Update rows in Author ...</a:t>
            </a:r>
          </a:p>
          <a:p>
            <a:endParaRPr lang="en-US" sz="1200" dirty="0">
              <a:latin typeface="Consolas" panose="020B0609020204030204" pitchFamily="49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040221" y="3856747"/>
            <a:ext cx="2819401" cy="358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r>
              <a:rPr lang="en-US" sz="1200" dirty="0">
                <a:latin typeface="Consolas" panose="020B0609020204030204" pitchFamily="49" charset="0"/>
              </a:rPr>
              <a:t>&gt; Delete rows in Book ...</a:t>
            </a:r>
          </a:p>
          <a:p>
            <a:endParaRPr lang="en-US" sz="1200" dirty="0">
              <a:latin typeface="Consolas" panose="020B0609020204030204" pitchFamily="49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8282" y="2024859"/>
            <a:ext cx="1669501" cy="1661981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685800" y="1634757"/>
            <a:ext cx="2819399" cy="3547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r>
              <a:rPr lang="en-US" sz="1200" dirty="0">
                <a:latin typeface="Consolas" panose="020B0609020204030204" pitchFamily="49" charset="0"/>
              </a:rPr>
              <a:t>&gt; Connect to database</a:t>
            </a:r>
          </a:p>
          <a:p>
            <a:endParaRPr lang="en-US" sz="1200" dirty="0">
              <a:latin typeface="Consolas" panose="020B0609020204030204" pitchFamily="49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35240" y="4438533"/>
            <a:ext cx="2819399" cy="3547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r>
              <a:rPr lang="en-US" sz="1200" dirty="0">
                <a:latin typeface="Consolas" panose="020B0609020204030204" pitchFamily="49" charset="0"/>
              </a:rPr>
              <a:t>&gt; Close connection</a:t>
            </a:r>
          </a:p>
          <a:p>
            <a:endParaRPr lang="en-US" sz="1200" dirty="0">
              <a:latin typeface="Consolas" panose="020B0609020204030204" pitchFamily="49" charset="0"/>
            </a:endParaRPr>
          </a:p>
        </p:txBody>
      </p:sp>
      <p:cxnSp>
        <p:nvCxnSpPr>
          <p:cNvPr id="45" name="Straight Arrow Connector 44"/>
          <p:cNvCxnSpPr/>
          <p:nvPr/>
        </p:nvCxnSpPr>
        <p:spPr>
          <a:xfrm>
            <a:off x="2163190" y="2168088"/>
            <a:ext cx="2713610" cy="29089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81879" y="1721448"/>
            <a:ext cx="647978" cy="121269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60399" y="1749804"/>
            <a:ext cx="896801" cy="42663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19983" y="3679787"/>
            <a:ext cx="338067" cy="9375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81878" y="3675478"/>
            <a:ext cx="389699" cy="105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669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4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4" grpId="0" animBg="1"/>
      <p:bldP spid="18" grpId="0" animBg="1"/>
      <p:bldP spid="19" grpId="0" animBg="1"/>
      <p:bldP spid="23" grpId="0" animBg="1"/>
      <p:bldP spid="2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76200" y="57151"/>
            <a:ext cx="8991600" cy="609600"/>
          </a:xfrm>
        </p:spPr>
        <p:txBody>
          <a:bodyPr/>
          <a:lstStyle/>
          <a:p>
            <a:r>
              <a:rPr lang="en-US" dirty="0"/>
              <a:t>Constraints (Rules)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-1603779" y="9139947"/>
            <a:ext cx="390181" cy="269199"/>
          </a:xfrm>
        </p:spPr>
        <p:txBody>
          <a:bodyPr>
            <a:normAutofit fontScale="25000" lnSpcReduction="20000"/>
          </a:bodyPr>
          <a:lstStyle/>
          <a:p>
            <a:r>
              <a:rPr lang="en-US" dirty="0"/>
              <a:t>Streams of bytes … two ways (into your program and out of your program)</a:t>
            </a:r>
          </a:p>
          <a:p>
            <a:r>
              <a:rPr lang="en-US" dirty="0"/>
              <a:t>Disks, consoles, sockets, keyboards, printers</a:t>
            </a:r>
          </a:p>
          <a:p>
            <a:r>
              <a:rPr lang="en-US" dirty="0"/>
              <a:t>Know how to talk streams and you can talk to anything</a:t>
            </a:r>
          </a:p>
          <a:p>
            <a:r>
              <a:rPr lang="en-US" dirty="0"/>
              <a:t>Initialization (constructor) is different. Use is the same.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t>5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838200" y="1495623"/>
            <a:ext cx="685800" cy="27699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ISBN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524000" y="1495623"/>
            <a:ext cx="914400" cy="27699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Name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438400" y="1495623"/>
            <a:ext cx="685800" cy="27699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Price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124200" y="1495623"/>
            <a:ext cx="1066800" cy="27699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Publisher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38200" y="1772622"/>
            <a:ext cx="685800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1234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524000" y="1772622"/>
            <a:ext cx="914400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Learn C++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438400" y="1772622"/>
            <a:ext cx="685800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9.95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124200" y="1772622"/>
            <a:ext cx="1066800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Good Books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38200" y="2031995"/>
            <a:ext cx="685800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5678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524000" y="2031995"/>
            <a:ext cx="914400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Learn Java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438400" y="2031995"/>
            <a:ext cx="685800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50.00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124200" y="2031995"/>
            <a:ext cx="1066800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Smarties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38200" y="2294751"/>
            <a:ext cx="685800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9981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524000" y="2294751"/>
            <a:ext cx="914400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Using Perl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438400" y="2294751"/>
            <a:ext cx="685800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2.46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124200" y="2294751"/>
            <a:ext cx="1066800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Smarties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838200" y="2571750"/>
            <a:ext cx="3352800" cy="276999"/>
            <a:chOff x="838200" y="2571750"/>
            <a:chExt cx="3352800" cy="276999"/>
          </a:xfrm>
        </p:grpSpPr>
        <p:sp>
          <p:nvSpPr>
            <p:cNvPr id="24" name="TextBox 23"/>
            <p:cNvSpPr txBox="1"/>
            <p:nvPr/>
          </p:nvSpPr>
          <p:spPr>
            <a:xfrm>
              <a:off x="838200" y="2571750"/>
              <a:ext cx="685800" cy="276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tx2"/>
                  </a:solidFill>
                </a:rPr>
                <a:t>1055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524000" y="2571750"/>
              <a:ext cx="914400" cy="276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tx2"/>
                  </a:solidFill>
                </a:rPr>
                <a:t>JavaScript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2438400" y="2571750"/>
              <a:ext cx="685800" cy="276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tx2"/>
                  </a:solidFill>
                </a:rPr>
                <a:t>10.00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124200" y="2571750"/>
              <a:ext cx="1066800" cy="276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tx2"/>
                  </a:solidFill>
                </a:rPr>
                <a:t>Good Books</a:t>
              </a: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716942" y="1003726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BOOK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4542090" y="1522794"/>
            <a:ext cx="4267200" cy="15723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r>
              <a:rPr lang="en-US" sz="1200" dirty="0">
                <a:latin typeface="Consolas" panose="020B0609020204030204" pitchFamily="49" charset="0"/>
              </a:rPr>
              <a:t>&gt; </a:t>
            </a:r>
            <a:r>
              <a:rPr lang="en-US" sz="1200" dirty="0" err="1">
                <a:latin typeface="Consolas" panose="020B0609020204030204" pitchFamily="49" charset="0"/>
              </a:rPr>
              <a:t>addRow</a:t>
            </a:r>
            <a:r>
              <a:rPr lang="en-US" sz="1200" dirty="0">
                <a:latin typeface="Consolas" panose="020B0609020204030204" pitchFamily="49" charset="0"/>
              </a:rPr>
              <a:t>("1055","JavaScript",10.00,"Good Books")</a:t>
            </a:r>
          </a:p>
          <a:p>
            <a:endParaRPr lang="en-US" sz="1200" dirty="0">
              <a:latin typeface="Consolas" panose="020B0609020204030204" pitchFamily="49" charset="0"/>
            </a:endParaRPr>
          </a:p>
          <a:p>
            <a:r>
              <a:rPr lang="en-US" sz="1200" dirty="0">
                <a:latin typeface="Consolas" panose="020B0609020204030204" pitchFamily="49" charset="0"/>
              </a:rPr>
              <a:t>OK</a:t>
            </a:r>
          </a:p>
          <a:p>
            <a:endParaRPr lang="en-US" sz="1200" dirty="0">
              <a:latin typeface="Consolas" panose="020B0609020204030204" pitchFamily="49" charset="0"/>
            </a:endParaRPr>
          </a:p>
          <a:p>
            <a:r>
              <a:rPr lang="en-US" sz="1200" dirty="0">
                <a:latin typeface="Consolas" panose="020B0609020204030204" pitchFamily="49" charset="0"/>
              </a:rPr>
              <a:t>&gt; </a:t>
            </a:r>
            <a:r>
              <a:rPr lang="en-US" sz="1200" dirty="0" err="1">
                <a:latin typeface="Consolas" panose="020B0609020204030204" pitchFamily="49" charset="0"/>
              </a:rPr>
              <a:t>addRow</a:t>
            </a:r>
            <a:r>
              <a:rPr lang="en-US" sz="1200" dirty="0">
                <a:latin typeface="Consolas" panose="020B0609020204030204" pitchFamily="49" charset="0"/>
              </a:rPr>
              <a:t>("5678","COBOL",10.00,"Good Books")</a:t>
            </a:r>
          </a:p>
          <a:p>
            <a:endParaRPr lang="en-US" sz="1200" dirty="0">
              <a:latin typeface="Consolas" panose="020B0609020204030204" pitchFamily="49" charset="0"/>
            </a:endParaRPr>
          </a:p>
          <a:p>
            <a:r>
              <a:rPr lang="en-US" sz="1200" dirty="0">
                <a:latin typeface="Consolas" panose="020B0609020204030204" pitchFamily="49" charset="0"/>
              </a:rPr>
              <a:t>NO! "5678" is not unique</a:t>
            </a:r>
          </a:p>
          <a:p>
            <a:endParaRPr lang="en-US" sz="1200" dirty="0">
              <a:latin typeface="Consolas" panose="020B0609020204030204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838200" y="2848749"/>
            <a:ext cx="3352800" cy="276999"/>
            <a:chOff x="838200" y="2848749"/>
            <a:chExt cx="3352800" cy="276999"/>
          </a:xfrm>
        </p:grpSpPr>
        <p:sp>
          <p:nvSpPr>
            <p:cNvPr id="46" name="TextBox 45"/>
            <p:cNvSpPr txBox="1"/>
            <p:nvPr/>
          </p:nvSpPr>
          <p:spPr>
            <a:xfrm>
              <a:off x="838200" y="2848749"/>
              <a:ext cx="685800" cy="276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tx2"/>
                  </a:solidFill>
                </a:rPr>
                <a:t>5678</a:t>
              </a: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1524000" y="2848749"/>
              <a:ext cx="914400" cy="276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tx2"/>
                  </a:solidFill>
                </a:rPr>
                <a:t>COBOL</a:t>
              </a: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2438400" y="2848749"/>
              <a:ext cx="685800" cy="276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tx2"/>
                  </a:solidFill>
                </a:rPr>
                <a:t>50.00</a:t>
              </a: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3124200" y="2848749"/>
              <a:ext cx="1066800" cy="276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tx2"/>
                  </a:solidFill>
                </a:rPr>
                <a:t>Good Books </a:t>
              </a:r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669228" y="4018878"/>
            <a:ext cx="10668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00B050"/>
                </a:solidFill>
              </a:rPr>
              <a:t>Must be unique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2247900" y="4076040"/>
            <a:ext cx="10668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00B050"/>
                </a:solidFill>
              </a:rPr>
              <a:t>Greater or equal zero</a:t>
            </a:r>
          </a:p>
        </p:txBody>
      </p:sp>
      <p:cxnSp>
        <p:nvCxnSpPr>
          <p:cNvPr id="33" name="Straight Arrow Connector 32"/>
          <p:cNvCxnSpPr>
            <a:endCxn id="46" idx="2"/>
          </p:cNvCxnSpPr>
          <p:nvPr/>
        </p:nvCxnSpPr>
        <p:spPr>
          <a:xfrm flipV="1">
            <a:off x="1181100" y="3125748"/>
            <a:ext cx="0" cy="81760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V="1">
            <a:off x="2773110" y="3125748"/>
            <a:ext cx="0" cy="90412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37" name="Picture 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6166" y="3489753"/>
            <a:ext cx="3819048" cy="13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225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76200" y="57151"/>
            <a:ext cx="8991600" cy="609600"/>
          </a:xfrm>
        </p:spPr>
        <p:txBody>
          <a:bodyPr/>
          <a:lstStyle/>
          <a:p>
            <a:r>
              <a:rPr lang="en-US" dirty="0"/>
              <a:t>Relationships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-1603779" y="9139947"/>
            <a:ext cx="390181" cy="269199"/>
          </a:xfrm>
        </p:spPr>
        <p:txBody>
          <a:bodyPr>
            <a:normAutofit fontScale="25000" lnSpcReduction="20000"/>
          </a:bodyPr>
          <a:lstStyle/>
          <a:p>
            <a:r>
              <a:rPr lang="en-US" dirty="0"/>
              <a:t>Streams of bytes … two ways (into your program and out of your program)</a:t>
            </a:r>
          </a:p>
          <a:p>
            <a:r>
              <a:rPr lang="en-US" dirty="0"/>
              <a:t>Disks, consoles, sockets, keyboards, printers</a:t>
            </a:r>
          </a:p>
          <a:p>
            <a:r>
              <a:rPr lang="en-US" dirty="0"/>
              <a:t>Know how to talk streams and you can talk to anything</a:t>
            </a:r>
          </a:p>
          <a:p>
            <a:r>
              <a:rPr lang="en-US" dirty="0"/>
              <a:t>Initialization (constructor) is different. Use is the same.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t>6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586166" y="1115197"/>
            <a:ext cx="685800" cy="27699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ISBN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271966" y="1115197"/>
            <a:ext cx="914400" cy="27699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Name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186366" y="1115197"/>
            <a:ext cx="685800" cy="27699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Price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872166" y="1115197"/>
            <a:ext cx="1066800" cy="27699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Publisher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86166" y="1371600"/>
            <a:ext cx="685800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1234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271966" y="1371600"/>
            <a:ext cx="914400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Learn C++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186366" y="1371600"/>
            <a:ext cx="685800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9.95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872166" y="1371600"/>
            <a:ext cx="1066800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Good Books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86166" y="1645920"/>
            <a:ext cx="685800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5678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271966" y="1645920"/>
            <a:ext cx="914400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Learn Java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186366" y="1645920"/>
            <a:ext cx="685800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50.00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872166" y="1645920"/>
            <a:ext cx="1066800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Smarties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86166" y="1920240"/>
            <a:ext cx="685800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9981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271966" y="1920240"/>
            <a:ext cx="914400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Using Perl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186366" y="1920240"/>
            <a:ext cx="685800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2.46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872166" y="1914325"/>
            <a:ext cx="1066800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Smarties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86166" y="2194560"/>
            <a:ext cx="685800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1055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271966" y="2194560"/>
            <a:ext cx="914400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JavaScript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2186366" y="2194560"/>
            <a:ext cx="685800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10.00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872166" y="2191324"/>
            <a:ext cx="1066800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Good Books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64908" y="623300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BOOK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586166" y="2468880"/>
            <a:ext cx="685800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5679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1271966" y="2468323"/>
            <a:ext cx="914400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COBOL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2186366" y="2468323"/>
            <a:ext cx="685800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50.00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2872166" y="2468323"/>
            <a:ext cx="1066800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Good Books 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464909" y="3749040"/>
            <a:ext cx="1093150" cy="27699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Name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1558057" y="3749040"/>
            <a:ext cx="838200" cy="27699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Address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466333" y="4023360"/>
            <a:ext cx="1091725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Good Books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464908" y="4297680"/>
            <a:ext cx="1093149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Smarties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381000" y="3280403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PUBLISHER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2396257" y="3749040"/>
            <a:ext cx="838200" cy="27699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Phone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1558053" y="4297680"/>
            <a:ext cx="838202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NY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1558055" y="4023360"/>
            <a:ext cx="838199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AL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2396250" y="4023360"/>
            <a:ext cx="838202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1234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2396250" y="4297680"/>
            <a:ext cx="838202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5678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4156098" y="3749040"/>
            <a:ext cx="1093150" cy="27699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Name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5249246" y="3749040"/>
            <a:ext cx="838200" cy="27699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Address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4157522" y="4023360"/>
            <a:ext cx="1091725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Ben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4156097" y="4297680"/>
            <a:ext cx="1093149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Sarah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4072189" y="3280403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AUTHOR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6087446" y="3749040"/>
            <a:ext cx="838200" cy="27699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Phone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5249242" y="4297680"/>
            <a:ext cx="838202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TX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5249244" y="4023360"/>
            <a:ext cx="838199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CA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6087439" y="4023360"/>
            <a:ext cx="838202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1111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6087439" y="4297680"/>
            <a:ext cx="838202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5555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3938966" y="1115197"/>
            <a:ext cx="838200" cy="27699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Address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4777166" y="1115196"/>
            <a:ext cx="838200" cy="27699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Phone</a:t>
            </a:r>
          </a:p>
        </p:txBody>
      </p:sp>
      <p:sp>
        <p:nvSpPr>
          <p:cNvPr id="85" name="TextBox 84"/>
          <p:cNvSpPr txBox="1"/>
          <p:nvPr/>
        </p:nvSpPr>
        <p:spPr>
          <a:xfrm>
            <a:off x="5615366" y="1115402"/>
            <a:ext cx="1093150" cy="27699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Author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6708514" y="1115402"/>
            <a:ext cx="838200" cy="27699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Address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7546714" y="1115401"/>
            <a:ext cx="838200" cy="27699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Phone</a:t>
            </a:r>
          </a:p>
        </p:txBody>
      </p:sp>
      <p:sp>
        <p:nvSpPr>
          <p:cNvPr id="94" name="TextBox 93"/>
          <p:cNvSpPr txBox="1"/>
          <p:nvPr/>
        </p:nvSpPr>
        <p:spPr>
          <a:xfrm>
            <a:off x="3938969" y="1371600"/>
            <a:ext cx="838199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AL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4777164" y="1371600"/>
            <a:ext cx="838202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1234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3938963" y="2194704"/>
            <a:ext cx="838199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AL</a:t>
            </a:r>
          </a:p>
        </p:txBody>
      </p:sp>
      <p:sp>
        <p:nvSpPr>
          <p:cNvPr id="97" name="TextBox 96"/>
          <p:cNvSpPr txBox="1"/>
          <p:nvPr/>
        </p:nvSpPr>
        <p:spPr>
          <a:xfrm>
            <a:off x="4777164" y="2191323"/>
            <a:ext cx="838202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1234</a:t>
            </a:r>
          </a:p>
        </p:txBody>
      </p:sp>
      <p:sp>
        <p:nvSpPr>
          <p:cNvPr id="98" name="TextBox 97"/>
          <p:cNvSpPr txBox="1"/>
          <p:nvPr/>
        </p:nvSpPr>
        <p:spPr>
          <a:xfrm>
            <a:off x="3938969" y="2468322"/>
            <a:ext cx="838199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AL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4777164" y="2468321"/>
            <a:ext cx="838202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1234</a:t>
            </a:r>
          </a:p>
        </p:txBody>
      </p:sp>
      <p:sp>
        <p:nvSpPr>
          <p:cNvPr id="100" name="TextBox 99"/>
          <p:cNvSpPr txBox="1"/>
          <p:nvPr/>
        </p:nvSpPr>
        <p:spPr>
          <a:xfrm>
            <a:off x="3938967" y="1644447"/>
            <a:ext cx="838202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NY</a:t>
            </a:r>
          </a:p>
        </p:txBody>
      </p:sp>
      <p:sp>
        <p:nvSpPr>
          <p:cNvPr id="101" name="TextBox 100"/>
          <p:cNvSpPr txBox="1"/>
          <p:nvPr/>
        </p:nvSpPr>
        <p:spPr>
          <a:xfrm>
            <a:off x="4777164" y="1644446"/>
            <a:ext cx="838202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5678</a:t>
            </a:r>
          </a:p>
        </p:txBody>
      </p:sp>
      <p:sp>
        <p:nvSpPr>
          <p:cNvPr id="102" name="TextBox 101"/>
          <p:cNvSpPr txBox="1"/>
          <p:nvPr/>
        </p:nvSpPr>
        <p:spPr>
          <a:xfrm>
            <a:off x="3938248" y="1915544"/>
            <a:ext cx="838202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NY</a:t>
            </a:r>
          </a:p>
        </p:txBody>
      </p:sp>
      <p:sp>
        <p:nvSpPr>
          <p:cNvPr id="103" name="TextBox 102"/>
          <p:cNvSpPr txBox="1"/>
          <p:nvPr/>
        </p:nvSpPr>
        <p:spPr>
          <a:xfrm>
            <a:off x="4777164" y="1920240"/>
            <a:ext cx="838202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5678</a:t>
            </a:r>
          </a:p>
        </p:txBody>
      </p:sp>
      <p:sp>
        <p:nvSpPr>
          <p:cNvPr id="104" name="TextBox 103"/>
          <p:cNvSpPr txBox="1"/>
          <p:nvPr/>
        </p:nvSpPr>
        <p:spPr>
          <a:xfrm>
            <a:off x="5616795" y="1371600"/>
            <a:ext cx="1091725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Ben</a:t>
            </a:r>
          </a:p>
        </p:txBody>
      </p:sp>
      <p:sp>
        <p:nvSpPr>
          <p:cNvPr id="105" name="TextBox 104"/>
          <p:cNvSpPr txBox="1"/>
          <p:nvPr/>
        </p:nvSpPr>
        <p:spPr>
          <a:xfrm>
            <a:off x="6708517" y="1371600"/>
            <a:ext cx="838199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CA</a:t>
            </a:r>
          </a:p>
        </p:txBody>
      </p:sp>
      <p:sp>
        <p:nvSpPr>
          <p:cNvPr id="106" name="TextBox 105"/>
          <p:cNvSpPr txBox="1"/>
          <p:nvPr/>
        </p:nvSpPr>
        <p:spPr>
          <a:xfrm>
            <a:off x="7546712" y="1371600"/>
            <a:ext cx="838202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1111</a:t>
            </a:r>
          </a:p>
        </p:txBody>
      </p:sp>
      <p:sp>
        <p:nvSpPr>
          <p:cNvPr id="107" name="TextBox 106"/>
          <p:cNvSpPr txBox="1"/>
          <p:nvPr/>
        </p:nvSpPr>
        <p:spPr>
          <a:xfrm>
            <a:off x="5616795" y="1645920"/>
            <a:ext cx="1091725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Ben</a:t>
            </a:r>
          </a:p>
        </p:txBody>
      </p:sp>
      <p:sp>
        <p:nvSpPr>
          <p:cNvPr id="108" name="TextBox 107"/>
          <p:cNvSpPr txBox="1"/>
          <p:nvPr/>
        </p:nvSpPr>
        <p:spPr>
          <a:xfrm>
            <a:off x="6708517" y="1645920"/>
            <a:ext cx="838199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CA</a:t>
            </a:r>
          </a:p>
        </p:txBody>
      </p:sp>
      <p:sp>
        <p:nvSpPr>
          <p:cNvPr id="109" name="TextBox 108"/>
          <p:cNvSpPr txBox="1"/>
          <p:nvPr/>
        </p:nvSpPr>
        <p:spPr>
          <a:xfrm>
            <a:off x="7546712" y="1645920"/>
            <a:ext cx="838202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1111</a:t>
            </a:r>
          </a:p>
        </p:txBody>
      </p:sp>
      <p:sp>
        <p:nvSpPr>
          <p:cNvPr id="110" name="TextBox 109"/>
          <p:cNvSpPr txBox="1"/>
          <p:nvPr/>
        </p:nvSpPr>
        <p:spPr>
          <a:xfrm>
            <a:off x="5616789" y="2468320"/>
            <a:ext cx="1091725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Ben</a:t>
            </a:r>
          </a:p>
        </p:txBody>
      </p:sp>
      <p:sp>
        <p:nvSpPr>
          <p:cNvPr id="111" name="TextBox 110"/>
          <p:cNvSpPr txBox="1"/>
          <p:nvPr/>
        </p:nvSpPr>
        <p:spPr>
          <a:xfrm>
            <a:off x="6708511" y="2468319"/>
            <a:ext cx="838199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CA</a:t>
            </a:r>
          </a:p>
        </p:txBody>
      </p:sp>
      <p:sp>
        <p:nvSpPr>
          <p:cNvPr id="112" name="TextBox 111"/>
          <p:cNvSpPr txBox="1"/>
          <p:nvPr/>
        </p:nvSpPr>
        <p:spPr>
          <a:xfrm>
            <a:off x="7546706" y="2468318"/>
            <a:ext cx="838202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1111</a:t>
            </a:r>
          </a:p>
        </p:txBody>
      </p:sp>
      <p:sp>
        <p:nvSpPr>
          <p:cNvPr id="113" name="TextBox 112"/>
          <p:cNvSpPr txBox="1"/>
          <p:nvPr/>
        </p:nvSpPr>
        <p:spPr>
          <a:xfrm>
            <a:off x="5615364" y="2194560"/>
            <a:ext cx="1093149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Sarah</a:t>
            </a:r>
          </a:p>
        </p:txBody>
      </p:sp>
      <p:sp>
        <p:nvSpPr>
          <p:cNvPr id="114" name="TextBox 113"/>
          <p:cNvSpPr txBox="1"/>
          <p:nvPr/>
        </p:nvSpPr>
        <p:spPr>
          <a:xfrm>
            <a:off x="6708509" y="2194560"/>
            <a:ext cx="838202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TX</a:t>
            </a:r>
          </a:p>
        </p:txBody>
      </p:sp>
      <p:sp>
        <p:nvSpPr>
          <p:cNvPr id="115" name="TextBox 114"/>
          <p:cNvSpPr txBox="1"/>
          <p:nvPr/>
        </p:nvSpPr>
        <p:spPr>
          <a:xfrm>
            <a:off x="7546706" y="2194560"/>
            <a:ext cx="838202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5555</a:t>
            </a:r>
          </a:p>
        </p:txBody>
      </p:sp>
      <p:sp>
        <p:nvSpPr>
          <p:cNvPr id="116" name="TextBox 115"/>
          <p:cNvSpPr txBox="1"/>
          <p:nvPr/>
        </p:nvSpPr>
        <p:spPr>
          <a:xfrm>
            <a:off x="5615364" y="1920240"/>
            <a:ext cx="1093149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Sarah</a:t>
            </a:r>
          </a:p>
        </p:txBody>
      </p:sp>
      <p:sp>
        <p:nvSpPr>
          <p:cNvPr id="117" name="TextBox 116"/>
          <p:cNvSpPr txBox="1"/>
          <p:nvPr/>
        </p:nvSpPr>
        <p:spPr>
          <a:xfrm>
            <a:off x="6708509" y="1920240"/>
            <a:ext cx="838202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TX</a:t>
            </a:r>
          </a:p>
        </p:txBody>
      </p:sp>
      <p:sp>
        <p:nvSpPr>
          <p:cNvPr id="118" name="TextBox 117"/>
          <p:cNvSpPr txBox="1"/>
          <p:nvPr/>
        </p:nvSpPr>
        <p:spPr>
          <a:xfrm>
            <a:off x="7546706" y="1920240"/>
            <a:ext cx="838202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5555</a:t>
            </a:r>
          </a:p>
        </p:txBody>
      </p:sp>
      <p:cxnSp>
        <p:nvCxnSpPr>
          <p:cNvPr id="9" name="Straight Connector 8"/>
          <p:cNvCxnSpPr/>
          <p:nvPr/>
        </p:nvCxnSpPr>
        <p:spPr>
          <a:xfrm flipH="1">
            <a:off x="5029200" y="1504950"/>
            <a:ext cx="914400" cy="2667000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9" name="Straight Connector 118"/>
          <p:cNvCxnSpPr/>
          <p:nvPr/>
        </p:nvCxnSpPr>
        <p:spPr>
          <a:xfrm flipH="1">
            <a:off x="1478280" y="1539240"/>
            <a:ext cx="1478280" cy="2606040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2705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5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8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1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4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7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0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3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6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9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2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5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5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8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1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4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7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0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3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6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9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2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5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7" fill="hold">
                      <p:stCondLst>
                        <p:cond delay="indefinite"/>
                      </p:stCondLst>
                      <p:childTnLst>
                        <p:par>
                          <p:cTn id="238" fill="hold">
                            <p:stCondLst>
                              <p:cond delay="0"/>
                            </p:stCondLst>
                            <p:childTnLst>
                              <p:par>
                                <p:cTn id="23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1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2" fill="hold">
                      <p:stCondLst>
                        <p:cond delay="indefinite"/>
                      </p:stCondLst>
                      <p:childTnLst>
                        <p:par>
                          <p:cTn id="243" fill="hold">
                            <p:stCondLst>
                              <p:cond delay="0"/>
                            </p:stCondLst>
                            <p:childTnLst>
                              <p:par>
                                <p:cTn id="24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0" grpId="0" animBg="1"/>
      <p:bldP spid="50" grpId="0" animBg="1"/>
      <p:bldP spid="54" grpId="0" animBg="1"/>
      <p:bldP spid="63" grpId="0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3" grpId="1" animBg="1"/>
      <p:bldP spid="84" grpId="0" animBg="1"/>
      <p:bldP spid="84" grpId="1" animBg="1"/>
      <p:bldP spid="85" grpId="0" animBg="1"/>
      <p:bldP spid="86" grpId="0" animBg="1"/>
      <p:bldP spid="86" grpId="1" animBg="1"/>
      <p:bldP spid="87" grpId="0" animBg="1"/>
      <p:bldP spid="87" grpId="1" animBg="1"/>
      <p:bldP spid="94" grpId="0" animBg="1"/>
      <p:bldP spid="94" grpId="1" animBg="1"/>
      <p:bldP spid="95" grpId="0" animBg="1"/>
      <p:bldP spid="95" grpId="1" animBg="1"/>
      <p:bldP spid="96" grpId="0" animBg="1"/>
      <p:bldP spid="96" grpId="1" animBg="1"/>
      <p:bldP spid="97" grpId="0" animBg="1"/>
      <p:bldP spid="97" grpId="1" animBg="1"/>
      <p:bldP spid="98" grpId="0" animBg="1"/>
      <p:bldP spid="98" grpId="1" animBg="1"/>
      <p:bldP spid="99" grpId="0" animBg="1"/>
      <p:bldP spid="99" grpId="1" animBg="1"/>
      <p:bldP spid="100" grpId="0" animBg="1"/>
      <p:bldP spid="100" grpId="1" animBg="1"/>
      <p:bldP spid="101" grpId="0" animBg="1"/>
      <p:bldP spid="101" grpId="1" animBg="1"/>
      <p:bldP spid="102" grpId="0" animBg="1"/>
      <p:bldP spid="102" grpId="1" animBg="1"/>
      <p:bldP spid="103" grpId="0" animBg="1"/>
      <p:bldP spid="103" grpId="1" animBg="1"/>
      <p:bldP spid="104" grpId="0" animBg="1"/>
      <p:bldP spid="105" grpId="0" animBg="1"/>
      <p:bldP spid="105" grpId="1" animBg="1"/>
      <p:bldP spid="106" grpId="0" animBg="1"/>
      <p:bldP spid="106" grpId="1" animBg="1"/>
      <p:bldP spid="107" grpId="0" animBg="1"/>
      <p:bldP spid="108" grpId="0" animBg="1"/>
      <p:bldP spid="108" grpId="1" animBg="1"/>
      <p:bldP spid="109" grpId="0" animBg="1"/>
      <p:bldP spid="109" grpId="1" animBg="1"/>
      <p:bldP spid="110" grpId="0" animBg="1"/>
      <p:bldP spid="111" grpId="0" animBg="1"/>
      <p:bldP spid="111" grpId="1" animBg="1"/>
      <p:bldP spid="112" grpId="0" animBg="1"/>
      <p:bldP spid="112" grpId="1" animBg="1"/>
      <p:bldP spid="113" grpId="0" animBg="1"/>
      <p:bldP spid="114" grpId="0" animBg="1"/>
      <p:bldP spid="114" grpId="1" animBg="1"/>
      <p:bldP spid="115" grpId="0" animBg="1"/>
      <p:bldP spid="115" grpId="1" animBg="1"/>
      <p:bldP spid="116" grpId="0" animBg="1"/>
      <p:bldP spid="117" grpId="0" animBg="1"/>
      <p:bldP spid="117" grpId="1" animBg="1"/>
      <p:bldP spid="118" grpId="0" animBg="1"/>
      <p:bldP spid="118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76200" y="57151"/>
            <a:ext cx="8991600" cy="609600"/>
          </a:xfrm>
        </p:spPr>
        <p:txBody>
          <a:bodyPr/>
          <a:lstStyle/>
          <a:p>
            <a:r>
              <a:rPr lang="en-US" dirty="0"/>
              <a:t>Primary and Foreign Keys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-1603779" y="9139947"/>
            <a:ext cx="390181" cy="269199"/>
          </a:xfrm>
        </p:spPr>
        <p:txBody>
          <a:bodyPr>
            <a:normAutofit fontScale="25000" lnSpcReduction="20000"/>
          </a:bodyPr>
          <a:lstStyle/>
          <a:p>
            <a:r>
              <a:rPr lang="en-US" dirty="0"/>
              <a:t>Streams of bytes … two ways (into your program and out of your program)</a:t>
            </a:r>
          </a:p>
          <a:p>
            <a:r>
              <a:rPr lang="en-US" dirty="0"/>
              <a:t>Disks, consoles, sockets, keyboards, printers</a:t>
            </a:r>
          </a:p>
          <a:p>
            <a:r>
              <a:rPr lang="en-US" dirty="0"/>
              <a:t>Know how to talk streams and you can talk to anything</a:t>
            </a:r>
          </a:p>
          <a:p>
            <a:r>
              <a:rPr lang="en-US" dirty="0"/>
              <a:t>Initialization (constructor) is different. Use is the same.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t>7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586166" y="1097280"/>
            <a:ext cx="685800" cy="27699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ISBN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271966" y="1097280"/>
            <a:ext cx="914400" cy="27699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Name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186366" y="1097280"/>
            <a:ext cx="685800" cy="27699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Price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872166" y="1097280"/>
            <a:ext cx="1066800" cy="27699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Publisher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86166" y="1371600"/>
            <a:ext cx="685800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1234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271966" y="1371600"/>
            <a:ext cx="914400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Learn C++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186366" y="1371600"/>
            <a:ext cx="685800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9.95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872166" y="1371600"/>
            <a:ext cx="1066800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Good Books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86166" y="1645920"/>
            <a:ext cx="685800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5678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271966" y="1645920"/>
            <a:ext cx="914400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Learn Java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186366" y="1645920"/>
            <a:ext cx="685800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50.00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872166" y="1645920"/>
            <a:ext cx="1066800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Smarties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86166" y="1920240"/>
            <a:ext cx="685800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9981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271966" y="1920240"/>
            <a:ext cx="914400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Using Perl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186366" y="1920240"/>
            <a:ext cx="685800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2.46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872166" y="1920240"/>
            <a:ext cx="1066800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Smarties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86166" y="2194560"/>
            <a:ext cx="685800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1055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271966" y="2194560"/>
            <a:ext cx="914400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JavaScript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2186366" y="2194560"/>
            <a:ext cx="685800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10.00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872166" y="2191324"/>
            <a:ext cx="1066800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Good Books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64908" y="623300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BOOK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586166" y="2468323"/>
            <a:ext cx="685800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5679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1271966" y="2468323"/>
            <a:ext cx="914400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COBOL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2186366" y="2468323"/>
            <a:ext cx="685800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50.00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2872166" y="2468323"/>
            <a:ext cx="1066800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Good Books 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464909" y="3749040"/>
            <a:ext cx="1093150" cy="27699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Name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1558057" y="3749040"/>
            <a:ext cx="838200" cy="27699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Address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466333" y="4023360"/>
            <a:ext cx="1091725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Good Books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464908" y="4297680"/>
            <a:ext cx="1093149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Smarties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381000" y="3280403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PUBLISHER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2396257" y="3749040"/>
            <a:ext cx="838200" cy="27699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Phone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1558053" y="4297680"/>
            <a:ext cx="838202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NY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1558055" y="4023360"/>
            <a:ext cx="838199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AL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2396250" y="4023360"/>
            <a:ext cx="838202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1234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2396250" y="4297680"/>
            <a:ext cx="838202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5678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3632276" y="3749040"/>
            <a:ext cx="1093150" cy="27699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Name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4725424" y="3749040"/>
            <a:ext cx="838200" cy="27699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Address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3633700" y="4023360"/>
            <a:ext cx="1091725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Ben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3632275" y="4297680"/>
            <a:ext cx="1093149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Sarah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3548367" y="3280402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AUTHOR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5563624" y="3749040"/>
            <a:ext cx="838200" cy="27699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Phone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4725420" y="4297680"/>
            <a:ext cx="838202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TX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4725422" y="4023360"/>
            <a:ext cx="838199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CA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5563617" y="4023360"/>
            <a:ext cx="838202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1111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5563617" y="4297680"/>
            <a:ext cx="838202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5555</a:t>
            </a:r>
          </a:p>
        </p:txBody>
      </p:sp>
      <p:sp>
        <p:nvSpPr>
          <p:cNvPr id="85" name="TextBox 84"/>
          <p:cNvSpPr txBox="1"/>
          <p:nvPr/>
        </p:nvSpPr>
        <p:spPr>
          <a:xfrm>
            <a:off x="3936082" y="1097280"/>
            <a:ext cx="1093150" cy="27699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Author</a:t>
            </a:r>
          </a:p>
        </p:txBody>
      </p:sp>
      <p:sp>
        <p:nvSpPr>
          <p:cNvPr id="104" name="TextBox 103"/>
          <p:cNvSpPr txBox="1"/>
          <p:nvPr/>
        </p:nvSpPr>
        <p:spPr>
          <a:xfrm>
            <a:off x="3937511" y="1371600"/>
            <a:ext cx="1091725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Ben</a:t>
            </a:r>
          </a:p>
        </p:txBody>
      </p:sp>
      <p:sp>
        <p:nvSpPr>
          <p:cNvPr id="107" name="TextBox 106"/>
          <p:cNvSpPr txBox="1"/>
          <p:nvPr/>
        </p:nvSpPr>
        <p:spPr>
          <a:xfrm>
            <a:off x="3937511" y="1645920"/>
            <a:ext cx="1091725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Ben</a:t>
            </a:r>
          </a:p>
        </p:txBody>
      </p:sp>
      <p:sp>
        <p:nvSpPr>
          <p:cNvPr id="110" name="TextBox 109"/>
          <p:cNvSpPr txBox="1"/>
          <p:nvPr/>
        </p:nvSpPr>
        <p:spPr>
          <a:xfrm>
            <a:off x="3937505" y="2468323"/>
            <a:ext cx="1091725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Ben</a:t>
            </a:r>
          </a:p>
        </p:txBody>
      </p:sp>
      <p:sp>
        <p:nvSpPr>
          <p:cNvPr id="113" name="TextBox 112"/>
          <p:cNvSpPr txBox="1"/>
          <p:nvPr/>
        </p:nvSpPr>
        <p:spPr>
          <a:xfrm>
            <a:off x="3936080" y="2194560"/>
            <a:ext cx="1093149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Sarah</a:t>
            </a:r>
          </a:p>
        </p:txBody>
      </p:sp>
      <p:sp>
        <p:nvSpPr>
          <p:cNvPr id="116" name="TextBox 115"/>
          <p:cNvSpPr txBox="1"/>
          <p:nvPr/>
        </p:nvSpPr>
        <p:spPr>
          <a:xfrm>
            <a:off x="3936080" y="1920240"/>
            <a:ext cx="1093149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Sarah</a:t>
            </a:r>
          </a:p>
        </p:txBody>
      </p:sp>
      <p:cxnSp>
        <p:nvCxnSpPr>
          <p:cNvPr id="9" name="Straight Connector 8"/>
          <p:cNvCxnSpPr/>
          <p:nvPr/>
        </p:nvCxnSpPr>
        <p:spPr>
          <a:xfrm flipH="1">
            <a:off x="3881135" y="1539240"/>
            <a:ext cx="274962" cy="2667205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9" name="Straight Connector 118"/>
          <p:cNvCxnSpPr/>
          <p:nvPr/>
        </p:nvCxnSpPr>
        <p:spPr>
          <a:xfrm flipH="1">
            <a:off x="1478280" y="1539240"/>
            <a:ext cx="1478280" cy="2606040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88" name="TextBox 87"/>
          <p:cNvSpPr txBox="1"/>
          <p:nvPr/>
        </p:nvSpPr>
        <p:spPr>
          <a:xfrm>
            <a:off x="5636930" y="2927568"/>
            <a:ext cx="1684961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00B050"/>
                </a:solidFill>
              </a:rPr>
              <a:t>The column is a PRIMARY KEY. Other tables may reference it.</a:t>
            </a:r>
          </a:p>
        </p:txBody>
      </p:sp>
      <p:cxnSp>
        <p:nvCxnSpPr>
          <p:cNvPr id="89" name="Straight Arrow Connector 88"/>
          <p:cNvCxnSpPr/>
          <p:nvPr/>
        </p:nvCxnSpPr>
        <p:spPr>
          <a:xfrm flipH="1" flipV="1">
            <a:off x="5144521" y="1569240"/>
            <a:ext cx="1315758" cy="39185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3563985" y="3699803"/>
            <a:ext cx="1200150" cy="950120"/>
          </a:xfrm>
          <a:prstGeom prst="rect">
            <a:avLst/>
          </a:prstGeom>
          <a:noFill/>
          <a:ln w="127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3884024" y="1040709"/>
            <a:ext cx="1200150" cy="1769165"/>
          </a:xfrm>
          <a:prstGeom prst="rect">
            <a:avLst/>
          </a:prstGeom>
          <a:noFill/>
          <a:ln w="127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TextBox 90"/>
          <p:cNvSpPr txBox="1"/>
          <p:nvPr/>
        </p:nvSpPr>
        <p:spPr>
          <a:xfrm>
            <a:off x="6468440" y="1802310"/>
            <a:ext cx="1865937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00B050"/>
                </a:solidFill>
              </a:rPr>
              <a:t>The column is a FOREIGN KEY. It references another table.</a:t>
            </a:r>
          </a:p>
        </p:txBody>
      </p:sp>
      <p:cxnSp>
        <p:nvCxnSpPr>
          <p:cNvPr id="120" name="Straight Arrow Connector 119"/>
          <p:cNvCxnSpPr>
            <a:stCxn id="88" idx="1"/>
          </p:cNvCxnSpPr>
          <p:nvPr/>
        </p:nvCxnSpPr>
        <p:spPr>
          <a:xfrm flipH="1">
            <a:off x="4589286" y="3250734"/>
            <a:ext cx="1047644" cy="44424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6561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/>
      <p:bldP spid="30" grpId="0" animBg="1"/>
      <p:bldP spid="90" grpId="0" animBg="1"/>
      <p:bldP spid="9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76200" y="57151"/>
            <a:ext cx="8991600" cy="609600"/>
          </a:xfrm>
        </p:spPr>
        <p:txBody>
          <a:bodyPr/>
          <a:lstStyle/>
          <a:p>
            <a:r>
              <a:rPr lang="en-US" dirty="0"/>
              <a:t>Primary and Foreign Keys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-1603779" y="9139947"/>
            <a:ext cx="390181" cy="269199"/>
          </a:xfrm>
        </p:spPr>
        <p:txBody>
          <a:bodyPr>
            <a:normAutofit fontScale="25000" lnSpcReduction="20000"/>
          </a:bodyPr>
          <a:lstStyle/>
          <a:p>
            <a:r>
              <a:rPr lang="en-US" dirty="0"/>
              <a:t>Streams of bytes … two ways (into your program and out of your program)</a:t>
            </a:r>
          </a:p>
          <a:p>
            <a:r>
              <a:rPr lang="en-US" dirty="0"/>
              <a:t>Disks, consoles, sockets, keyboards, printers</a:t>
            </a:r>
          </a:p>
          <a:p>
            <a:r>
              <a:rPr lang="en-US" dirty="0"/>
              <a:t>Know how to talk streams and you can talk to anything</a:t>
            </a:r>
          </a:p>
          <a:p>
            <a:r>
              <a:rPr lang="en-US" dirty="0"/>
              <a:t>Initialization (constructor) is different. Use is the same.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t>8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283370" y="1097280"/>
            <a:ext cx="685800" cy="27699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ISBN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69170" y="1097280"/>
            <a:ext cx="914400" cy="27699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Name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883570" y="1097280"/>
            <a:ext cx="685800" cy="27699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Price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569370" y="1097280"/>
            <a:ext cx="1066800" cy="27699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Publisher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83370" y="1371600"/>
            <a:ext cx="685800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1234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69170" y="1371600"/>
            <a:ext cx="914400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Learn C++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883570" y="1371600"/>
            <a:ext cx="685800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9.95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569370" y="1371600"/>
            <a:ext cx="1066800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Good Books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83370" y="1645920"/>
            <a:ext cx="685800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5678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9170" y="1645920"/>
            <a:ext cx="914400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Learn Java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883570" y="1645920"/>
            <a:ext cx="685800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50.00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569370" y="1645920"/>
            <a:ext cx="1066800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Smarties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83370" y="1920240"/>
            <a:ext cx="685800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9981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969170" y="1920240"/>
            <a:ext cx="914400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Using Perl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883570" y="1920240"/>
            <a:ext cx="685800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2.46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569370" y="1920240"/>
            <a:ext cx="1066800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Smarties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83370" y="2194560"/>
            <a:ext cx="685800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1055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969170" y="2194560"/>
            <a:ext cx="914400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JavaScript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883570" y="2194560"/>
            <a:ext cx="685800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10.00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569370" y="2194560"/>
            <a:ext cx="1066800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Good Books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62112" y="657226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BOOK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283370" y="2468880"/>
            <a:ext cx="685800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5679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969170" y="2468880"/>
            <a:ext cx="914400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COBOL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1883570" y="2468880"/>
            <a:ext cx="685800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50.00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2569370" y="2468880"/>
            <a:ext cx="1066800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Good Books 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464909" y="3749040"/>
            <a:ext cx="1093150" cy="27699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Name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1558057" y="3749040"/>
            <a:ext cx="838200" cy="27699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Address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466333" y="4023360"/>
            <a:ext cx="1091725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Good Books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464908" y="4297680"/>
            <a:ext cx="1093149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Smarties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381000" y="3280403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PUBLISHER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2396257" y="3749040"/>
            <a:ext cx="838200" cy="27699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Phone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1558053" y="4297680"/>
            <a:ext cx="838202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NY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1558055" y="4023360"/>
            <a:ext cx="838199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AL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2396250" y="4023360"/>
            <a:ext cx="838202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1234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2396250" y="4297680"/>
            <a:ext cx="838202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5678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3632276" y="3749040"/>
            <a:ext cx="1093150" cy="27699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Name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4725424" y="3749040"/>
            <a:ext cx="838200" cy="27699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Address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3633700" y="4023360"/>
            <a:ext cx="1091725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Ben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3632275" y="4297680"/>
            <a:ext cx="1093149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Sarah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3977199" y="3298172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AUTHOR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5563624" y="3749040"/>
            <a:ext cx="838200" cy="27699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Phone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4725420" y="4297680"/>
            <a:ext cx="838202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TX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4725422" y="4023360"/>
            <a:ext cx="838199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CA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5563617" y="4023360"/>
            <a:ext cx="838202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1111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5563617" y="4297680"/>
            <a:ext cx="838202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5555</a:t>
            </a:r>
          </a:p>
        </p:txBody>
      </p:sp>
      <p:sp>
        <p:nvSpPr>
          <p:cNvPr id="85" name="TextBox 84"/>
          <p:cNvSpPr txBox="1"/>
          <p:nvPr/>
        </p:nvSpPr>
        <p:spPr>
          <a:xfrm>
            <a:off x="3633286" y="1097280"/>
            <a:ext cx="1093150" cy="27699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Author</a:t>
            </a:r>
          </a:p>
        </p:txBody>
      </p:sp>
      <p:sp>
        <p:nvSpPr>
          <p:cNvPr id="104" name="TextBox 103"/>
          <p:cNvSpPr txBox="1"/>
          <p:nvPr/>
        </p:nvSpPr>
        <p:spPr>
          <a:xfrm>
            <a:off x="3634715" y="1371600"/>
            <a:ext cx="1091725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Ben</a:t>
            </a:r>
          </a:p>
        </p:txBody>
      </p:sp>
      <p:sp>
        <p:nvSpPr>
          <p:cNvPr id="107" name="TextBox 106"/>
          <p:cNvSpPr txBox="1"/>
          <p:nvPr/>
        </p:nvSpPr>
        <p:spPr>
          <a:xfrm>
            <a:off x="3634715" y="1645920"/>
            <a:ext cx="1091725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Ben</a:t>
            </a:r>
          </a:p>
        </p:txBody>
      </p:sp>
      <p:sp>
        <p:nvSpPr>
          <p:cNvPr id="110" name="TextBox 109"/>
          <p:cNvSpPr txBox="1"/>
          <p:nvPr/>
        </p:nvSpPr>
        <p:spPr>
          <a:xfrm>
            <a:off x="3634709" y="2468880"/>
            <a:ext cx="1091725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Ben</a:t>
            </a:r>
          </a:p>
        </p:txBody>
      </p:sp>
      <p:sp>
        <p:nvSpPr>
          <p:cNvPr id="113" name="TextBox 112"/>
          <p:cNvSpPr txBox="1"/>
          <p:nvPr/>
        </p:nvSpPr>
        <p:spPr>
          <a:xfrm>
            <a:off x="3633284" y="2194560"/>
            <a:ext cx="1093149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Sarah</a:t>
            </a:r>
          </a:p>
        </p:txBody>
      </p:sp>
      <p:sp>
        <p:nvSpPr>
          <p:cNvPr id="116" name="TextBox 115"/>
          <p:cNvSpPr txBox="1"/>
          <p:nvPr/>
        </p:nvSpPr>
        <p:spPr>
          <a:xfrm>
            <a:off x="3633284" y="1920240"/>
            <a:ext cx="1093149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Sarah</a:t>
            </a:r>
          </a:p>
        </p:txBody>
      </p:sp>
      <p:cxnSp>
        <p:nvCxnSpPr>
          <p:cNvPr id="119" name="Straight Connector 118"/>
          <p:cNvCxnSpPr/>
          <p:nvPr/>
        </p:nvCxnSpPr>
        <p:spPr>
          <a:xfrm flipH="1">
            <a:off x="1478280" y="1543050"/>
            <a:ext cx="1169670" cy="2602230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3807172" y="1559201"/>
            <a:ext cx="31403" cy="2641324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4795392" y="1097280"/>
            <a:ext cx="4197228" cy="16485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endParaRPr lang="en-US" sz="1200" dirty="0">
              <a:latin typeface="Consolas" panose="020B0609020204030204" pitchFamily="49" charset="0"/>
            </a:endParaRPr>
          </a:p>
          <a:p>
            <a:r>
              <a:rPr lang="en-US" sz="1200" dirty="0">
                <a:latin typeface="Consolas" panose="020B0609020204030204" pitchFamily="49" charset="0"/>
              </a:rPr>
              <a:t>&gt; create book ("7","Ada",1.00,"Smarties","Joe")</a:t>
            </a:r>
          </a:p>
          <a:p>
            <a:r>
              <a:rPr lang="en-US" sz="1200" dirty="0">
                <a:solidFill>
                  <a:srgbClr val="FF0000"/>
                </a:solidFill>
                <a:latin typeface="Consolas" panose="020B0609020204030204" pitchFamily="49" charset="0"/>
              </a:rPr>
              <a:t>I can’t. "Joe" is not valid.</a:t>
            </a:r>
          </a:p>
          <a:p>
            <a:endParaRPr lang="en-US" sz="1200" dirty="0">
              <a:latin typeface="Consolas" panose="020B0609020204030204" pitchFamily="49" charset="0"/>
            </a:endParaRPr>
          </a:p>
          <a:p>
            <a:r>
              <a:rPr lang="en-US" sz="1200" dirty="0">
                <a:latin typeface="Consolas" panose="020B0609020204030204" pitchFamily="49" charset="0"/>
              </a:rPr>
              <a:t>&gt; delete author "Ben"</a:t>
            </a:r>
          </a:p>
          <a:p>
            <a:r>
              <a:rPr lang="en-US" sz="1200" dirty="0">
                <a:solidFill>
                  <a:srgbClr val="FF0000"/>
                </a:solidFill>
                <a:latin typeface="Consolas" panose="020B0609020204030204" pitchFamily="49" charset="0"/>
              </a:rPr>
              <a:t>I can’t. Row is being referenced.</a:t>
            </a:r>
          </a:p>
          <a:p>
            <a:endParaRPr lang="en-US" sz="1200" dirty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endParaRPr lang="en-US" sz="12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2986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76200" y="57151"/>
            <a:ext cx="8991600" cy="609600"/>
          </a:xfrm>
        </p:spPr>
        <p:txBody>
          <a:bodyPr/>
          <a:lstStyle/>
          <a:p>
            <a:r>
              <a:rPr lang="en-US" dirty="0"/>
              <a:t>Select, Where, Order By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-1603779" y="9139947"/>
            <a:ext cx="390181" cy="269199"/>
          </a:xfrm>
        </p:spPr>
        <p:txBody>
          <a:bodyPr>
            <a:normAutofit fontScale="25000" lnSpcReduction="20000"/>
          </a:bodyPr>
          <a:lstStyle/>
          <a:p>
            <a:r>
              <a:rPr lang="en-US" dirty="0"/>
              <a:t>Streams of bytes … two ways (into your program and out of your program)</a:t>
            </a:r>
          </a:p>
          <a:p>
            <a:r>
              <a:rPr lang="en-US" dirty="0"/>
              <a:t>Disks, consoles, sockets, keyboards, printers</a:t>
            </a:r>
          </a:p>
          <a:p>
            <a:r>
              <a:rPr lang="en-US" dirty="0"/>
              <a:t>Know how to talk streams and you can talk to anything</a:t>
            </a:r>
          </a:p>
          <a:p>
            <a:r>
              <a:rPr lang="en-US" dirty="0"/>
              <a:t>Initialization (constructor) is different. Use is the same.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t>9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283370" y="1097280"/>
            <a:ext cx="685800" cy="27699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ISBN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69170" y="1097280"/>
            <a:ext cx="914400" cy="27699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Name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883570" y="1097280"/>
            <a:ext cx="685800" cy="27699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Price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569370" y="1097280"/>
            <a:ext cx="1066800" cy="27699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Publisher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83370" y="1371600"/>
            <a:ext cx="685800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1234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69170" y="1371600"/>
            <a:ext cx="914400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Learn C++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883570" y="1371600"/>
            <a:ext cx="685800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9.95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569370" y="1371600"/>
            <a:ext cx="1066800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Good Books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83370" y="1645920"/>
            <a:ext cx="685800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5678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9170" y="1645920"/>
            <a:ext cx="914400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Learn Java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883570" y="1645920"/>
            <a:ext cx="685800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50.00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569370" y="1645920"/>
            <a:ext cx="1066800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Smarties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83370" y="1920240"/>
            <a:ext cx="685800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9981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969170" y="1920240"/>
            <a:ext cx="914400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Using Perl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883570" y="1920240"/>
            <a:ext cx="685800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2.46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569370" y="1920240"/>
            <a:ext cx="1066800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Smarties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83370" y="2194560"/>
            <a:ext cx="685800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1055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969170" y="2194560"/>
            <a:ext cx="914400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JavaScript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883570" y="2194560"/>
            <a:ext cx="685800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10.00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569370" y="2194560"/>
            <a:ext cx="1066800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Good Books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62112" y="657226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BOOK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283370" y="2468880"/>
            <a:ext cx="685800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5679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969170" y="2468880"/>
            <a:ext cx="914400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COBOL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1883570" y="2468880"/>
            <a:ext cx="685800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50.00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2569370" y="2468880"/>
            <a:ext cx="1066800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Good Books </a:t>
            </a:r>
          </a:p>
        </p:txBody>
      </p:sp>
      <p:sp>
        <p:nvSpPr>
          <p:cNvPr id="85" name="TextBox 84"/>
          <p:cNvSpPr txBox="1"/>
          <p:nvPr/>
        </p:nvSpPr>
        <p:spPr>
          <a:xfrm>
            <a:off x="3633286" y="1097280"/>
            <a:ext cx="1093150" cy="27699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Author</a:t>
            </a:r>
          </a:p>
        </p:txBody>
      </p:sp>
      <p:sp>
        <p:nvSpPr>
          <p:cNvPr id="104" name="TextBox 103"/>
          <p:cNvSpPr txBox="1"/>
          <p:nvPr/>
        </p:nvSpPr>
        <p:spPr>
          <a:xfrm>
            <a:off x="3634715" y="1371600"/>
            <a:ext cx="1091725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Ben</a:t>
            </a:r>
          </a:p>
        </p:txBody>
      </p:sp>
      <p:sp>
        <p:nvSpPr>
          <p:cNvPr id="107" name="TextBox 106"/>
          <p:cNvSpPr txBox="1"/>
          <p:nvPr/>
        </p:nvSpPr>
        <p:spPr>
          <a:xfrm>
            <a:off x="3634708" y="1645920"/>
            <a:ext cx="1091725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Ben</a:t>
            </a:r>
          </a:p>
        </p:txBody>
      </p:sp>
      <p:sp>
        <p:nvSpPr>
          <p:cNvPr id="110" name="TextBox 109"/>
          <p:cNvSpPr txBox="1"/>
          <p:nvPr/>
        </p:nvSpPr>
        <p:spPr>
          <a:xfrm>
            <a:off x="3634709" y="2468880"/>
            <a:ext cx="1091725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Ben</a:t>
            </a:r>
          </a:p>
        </p:txBody>
      </p:sp>
      <p:sp>
        <p:nvSpPr>
          <p:cNvPr id="113" name="TextBox 112"/>
          <p:cNvSpPr txBox="1"/>
          <p:nvPr/>
        </p:nvSpPr>
        <p:spPr>
          <a:xfrm>
            <a:off x="3633284" y="2194560"/>
            <a:ext cx="1093149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Sarah</a:t>
            </a:r>
          </a:p>
        </p:txBody>
      </p:sp>
      <p:sp>
        <p:nvSpPr>
          <p:cNvPr id="116" name="TextBox 115"/>
          <p:cNvSpPr txBox="1"/>
          <p:nvPr/>
        </p:nvSpPr>
        <p:spPr>
          <a:xfrm>
            <a:off x="3633284" y="1920240"/>
            <a:ext cx="1093149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Sarah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374772" y="3075225"/>
            <a:ext cx="4425828" cy="17825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r>
              <a:rPr lang="en-US" sz="1200" dirty="0">
                <a:latin typeface="Consolas" panose="020B0609020204030204" pitchFamily="49" charset="0"/>
              </a:rPr>
              <a:t>&gt; Get all rows from BOOK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Here are 5 rows.</a:t>
            </a:r>
          </a:p>
          <a:p>
            <a:endParaRPr lang="en-US" sz="1200" dirty="0">
              <a:latin typeface="Consolas" panose="020B0609020204030204" pitchFamily="49" charset="0"/>
            </a:endParaRPr>
          </a:p>
          <a:p>
            <a:r>
              <a:rPr lang="en-US" sz="1200" dirty="0">
                <a:latin typeface="Consolas" panose="020B0609020204030204" pitchFamily="49" charset="0"/>
              </a:rPr>
              <a:t>&gt; Select * from BOOK where Author = 'Ben'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Here are 3 rows.</a:t>
            </a:r>
          </a:p>
          <a:p>
            <a:endParaRPr lang="en-US" sz="1200" dirty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latin typeface="Consolas" panose="020B0609020204030204" pitchFamily="49" charset="0"/>
              </a:rPr>
              <a:t>&gt; Select ISBN, Name from BOOK where Author = 'Ben' and Price &gt;= 10.0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Here are 2 rows.</a:t>
            </a:r>
          </a:p>
          <a:p>
            <a:endParaRPr lang="en-US" sz="1200" dirty="0">
              <a:latin typeface="Consolas" panose="020B0609020204030204" pitchFamily="49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1328" y="1535668"/>
            <a:ext cx="2547808" cy="966581"/>
          </a:xfrm>
          <a:prstGeom prst="rect">
            <a:avLst/>
          </a:prstGeom>
        </p:spPr>
      </p:pic>
      <p:grpSp>
        <p:nvGrpSpPr>
          <p:cNvPr id="29" name="Group 28"/>
          <p:cNvGrpSpPr/>
          <p:nvPr/>
        </p:nvGrpSpPr>
        <p:grpSpPr>
          <a:xfrm>
            <a:off x="5999058" y="2769020"/>
            <a:ext cx="2459142" cy="869529"/>
            <a:chOff x="3810000" y="3150462"/>
            <a:chExt cx="4771429" cy="1157810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10000" y="3150462"/>
              <a:ext cx="4771429" cy="866667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810000" y="4003510"/>
              <a:ext cx="4771429" cy="304762"/>
            </a:xfrm>
            <a:prstGeom prst="rect">
              <a:avLst/>
            </a:prstGeom>
          </p:spPr>
        </p:pic>
      </p:grpSp>
      <p:pic>
        <p:nvPicPr>
          <p:cNvPr id="33" name="Picture 3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99058" y="3969903"/>
            <a:ext cx="1594230" cy="788898"/>
          </a:xfrm>
          <a:prstGeom prst="rect">
            <a:avLst/>
          </a:prstGeom>
        </p:spPr>
      </p:pic>
      <p:cxnSp>
        <p:nvCxnSpPr>
          <p:cNvPr id="35" name="Straight Arrow Connector 34"/>
          <p:cNvCxnSpPr/>
          <p:nvPr/>
        </p:nvCxnSpPr>
        <p:spPr>
          <a:xfrm flipV="1">
            <a:off x="1981200" y="3257550"/>
            <a:ext cx="3980128" cy="708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/>
          <p:nvPr/>
        </p:nvCxnSpPr>
        <p:spPr>
          <a:xfrm flipV="1">
            <a:off x="1981200" y="2142904"/>
            <a:ext cx="3980128" cy="12764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>
            <a:endCxn id="33" idx="1"/>
          </p:cNvCxnSpPr>
          <p:nvPr/>
        </p:nvCxnSpPr>
        <p:spPr>
          <a:xfrm flipV="1">
            <a:off x="1981200" y="4364352"/>
            <a:ext cx="4017858" cy="3281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0460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"/>
                            </p:stCondLst>
                            <p:childTnLst>
                              <p:par>
                                <p:cTn id="5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First Slid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Additional Material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las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Tinker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Exercis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Solutio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Quiz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6809</TotalTime>
  <Words>2175</Words>
  <Application>Microsoft Office PowerPoint</Application>
  <PresentationFormat>On-screen Show (16:9)</PresentationFormat>
  <Paragraphs>1002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7</vt:i4>
      </vt:variant>
      <vt:variant>
        <vt:lpstr>Slide Titles</vt:lpstr>
      </vt:variant>
      <vt:variant>
        <vt:i4>17</vt:i4>
      </vt:variant>
    </vt:vector>
  </HeadingPairs>
  <TitlesOfParts>
    <vt:vector size="29" baseType="lpstr">
      <vt:lpstr>Arial</vt:lpstr>
      <vt:lpstr>Calibri</vt:lpstr>
      <vt:lpstr>Consolas</vt:lpstr>
      <vt:lpstr>Palatino Linotype</vt:lpstr>
      <vt:lpstr>Times New Roman</vt:lpstr>
      <vt:lpstr>First Slide</vt:lpstr>
      <vt:lpstr>Additional Material</vt:lpstr>
      <vt:lpstr>Class</vt:lpstr>
      <vt:lpstr>Tinker</vt:lpstr>
      <vt:lpstr>Exercise</vt:lpstr>
      <vt:lpstr>Solution</vt:lpstr>
      <vt:lpstr>Quiz</vt:lpstr>
      <vt:lpstr>Relational Databases</vt:lpstr>
      <vt:lpstr>See Also</vt:lpstr>
      <vt:lpstr>Tables</vt:lpstr>
      <vt:lpstr>Talking to a Database</vt:lpstr>
      <vt:lpstr>Constraints (Rules)</vt:lpstr>
      <vt:lpstr>Relationships</vt:lpstr>
      <vt:lpstr>Primary and Foreign Keys</vt:lpstr>
      <vt:lpstr>Primary and Foreign Keys</vt:lpstr>
      <vt:lpstr>Select, Where, Order By</vt:lpstr>
      <vt:lpstr>Select, Where, Order By</vt:lpstr>
      <vt:lpstr>Joins</vt:lpstr>
      <vt:lpstr>Joins</vt:lpstr>
      <vt:lpstr>Why Join?</vt:lpstr>
      <vt:lpstr>One to Many</vt:lpstr>
      <vt:lpstr>Separate Primary Key</vt:lpstr>
      <vt:lpstr>Separate Primary Key</vt:lpstr>
      <vt:lpstr>Tinkering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Topher</dc:creator>
  <cp:lastModifiedBy>Topher</cp:lastModifiedBy>
  <cp:revision>274</cp:revision>
  <cp:lastPrinted>2015-07-06T21:44:19Z</cp:lastPrinted>
  <dcterms:created xsi:type="dcterms:W3CDTF">2015-07-04T21:12:26Z</dcterms:created>
  <dcterms:modified xsi:type="dcterms:W3CDTF">2016-04-23T20:19:44Z</dcterms:modified>
</cp:coreProperties>
</file>